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4"/>
  </p:notesMasterIdLst>
  <p:sldIdLst>
    <p:sldId id="278" r:id="rId4"/>
    <p:sldId id="261" r:id="rId5"/>
    <p:sldId id="264" r:id="rId6"/>
    <p:sldId id="265" r:id="rId7"/>
    <p:sldId id="280" r:id="rId8"/>
    <p:sldId id="267" r:id="rId9"/>
    <p:sldId id="268" r:id="rId10"/>
    <p:sldId id="269" r:id="rId11"/>
    <p:sldId id="270" r:id="rId12"/>
    <p:sldId id="271" r:id="rId13"/>
    <p:sldId id="272" r:id="rId14"/>
    <p:sldId id="273" r:id="rId15"/>
    <p:sldId id="281" r:id="rId16"/>
    <p:sldId id="274" r:id="rId17"/>
    <p:sldId id="275" r:id="rId18"/>
    <p:sldId id="283" r:id="rId19"/>
    <p:sldId id="282" r:id="rId20"/>
    <p:sldId id="276" r:id="rId21"/>
    <p:sldId id="277" r:id="rId22"/>
    <p:sldId id="279" r:id="rId23"/>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4" d="100"/>
          <a:sy n="114" d="100"/>
        </p:scale>
        <p:origin x="1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32606063-72ED-4D2B-8845-A6A5BE5D2BF9}" type="datetimeFigureOut">
              <a:rPr lang="en-US" smtClean="0"/>
              <a:t>4/9/2021</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468AB013-CCDA-45BB-897E-196508DD5978}" type="slidenum">
              <a:rPr lang="en-US" smtClean="0"/>
              <a:t>‹#›</a:t>
            </a:fld>
            <a:endParaRPr lang="en-US"/>
          </a:p>
        </p:txBody>
      </p:sp>
    </p:spTree>
    <p:extLst>
      <p:ext uri="{BB962C8B-B14F-4D97-AF65-F5344CB8AC3E}">
        <p14:creationId xmlns:p14="http://schemas.microsoft.com/office/powerpoint/2010/main" val="412924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C32F1-2334-44CB-9A5A-D4CA3C36E4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28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74392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0555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4263766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414078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43811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543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9089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121872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010586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60357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186592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9078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793323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39887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999340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7F46-274C-1846-B024-4527C9FABC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6D45BF-AEAB-D34D-B482-7D2C70A13B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AA3F3A-B6C1-A941-9698-F2EC747D3719}"/>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5" name="Footer Placeholder 4">
            <a:extLst>
              <a:ext uri="{FF2B5EF4-FFF2-40B4-BE49-F238E27FC236}">
                <a16:creationId xmlns:a16="http://schemas.microsoft.com/office/drawing/2014/main" id="{E99DFBDF-DD35-6F4F-AE90-3EAF9976DE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FCEB7-EAC7-CE45-B530-4611A35276D7}"/>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400363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B5D2-D280-D343-A292-EC75399EC0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AF018B-D91D-FE41-BC6A-A9BDB861DE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4DAB3-2C40-B743-9AA8-AE2DFEB74683}"/>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5" name="Footer Placeholder 4">
            <a:extLst>
              <a:ext uri="{FF2B5EF4-FFF2-40B4-BE49-F238E27FC236}">
                <a16:creationId xmlns:a16="http://schemas.microsoft.com/office/drawing/2014/main" id="{23AD8531-5281-4B4F-903F-FF26427949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C4CF68-FF7A-1A40-9BA3-D2F920417BA7}"/>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310589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E948-DCC6-C44C-BF2E-EA99EFE480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BC03C1-82CB-8D4C-80A5-5DD9BA8D34E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4670F-1E39-4547-86E8-CD78FDA328A1}"/>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5" name="Footer Placeholder 4">
            <a:extLst>
              <a:ext uri="{FF2B5EF4-FFF2-40B4-BE49-F238E27FC236}">
                <a16:creationId xmlns:a16="http://schemas.microsoft.com/office/drawing/2014/main" id="{CBFDE671-9F34-884E-B7B9-25819D53C6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68CCD-86B5-3C45-BFB0-7B352919735C}"/>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2692795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71B7-4FF5-3448-9FF0-9E32A6D716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BCB2E8-1F72-6F46-B175-DD02FAC43A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5BEAF-EE86-344D-8C4A-CB7DBED516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3BDABB-B57E-CD48-AE23-38E5DFABC7F4}"/>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6" name="Footer Placeholder 5">
            <a:extLst>
              <a:ext uri="{FF2B5EF4-FFF2-40B4-BE49-F238E27FC236}">
                <a16:creationId xmlns:a16="http://schemas.microsoft.com/office/drawing/2014/main" id="{C8A55DA9-E2BE-D84C-A7F9-28A6E50C2F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28D46B-215E-4E48-B400-15CEF7ACFB2F}"/>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10760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4936-D91F-2B41-8E68-A7C20415615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FF9513-078A-8748-BD25-2C9E742ADD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1EC3A-398F-6445-BA07-D585137EAC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1F7588-6D42-894B-8F75-69DE25292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ED4A0-DC18-A449-867D-C2A975FEC9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34C34-C0F7-CE4A-B9B7-2AD18B03B6DC}"/>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8" name="Footer Placeholder 7">
            <a:extLst>
              <a:ext uri="{FF2B5EF4-FFF2-40B4-BE49-F238E27FC236}">
                <a16:creationId xmlns:a16="http://schemas.microsoft.com/office/drawing/2014/main" id="{C308A20E-9F59-9040-B33C-47B3F0003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D2DDBE3-3566-F74E-9F99-234473865DD4}"/>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288826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DE4D-9768-5C43-BAE2-F3662E0B45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A8D214-FFB7-9245-893C-E3460AA84548}"/>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4" name="Footer Placeholder 3">
            <a:extLst>
              <a:ext uri="{FF2B5EF4-FFF2-40B4-BE49-F238E27FC236}">
                <a16:creationId xmlns:a16="http://schemas.microsoft.com/office/drawing/2014/main" id="{33832880-FB0A-734B-A176-F5584FE2E0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827E7D-0F09-5D4D-8526-7FFEBB2F4A61}"/>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1761763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C5773-D9E0-224D-83F9-09CBFB0F30CE}"/>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3" name="Footer Placeholder 2">
            <a:extLst>
              <a:ext uri="{FF2B5EF4-FFF2-40B4-BE49-F238E27FC236}">
                <a16:creationId xmlns:a16="http://schemas.microsoft.com/office/drawing/2014/main" id="{3930A6CB-BA1D-6F48-A0D2-863699BDF0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7C122B-9709-B643-8D1A-1544132C987C}"/>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29103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F924F-B3D0-4D5B-9465-DCDE029EBAE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444850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4104-5BBA-1B4C-B641-F6F4D799A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E7C495-57D6-0C48-B632-A5E64E0300F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C2E4D-66D2-024E-B33C-3A54F125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0E8DB-28F6-634D-8D80-1129189EBA63}"/>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6" name="Footer Placeholder 5">
            <a:extLst>
              <a:ext uri="{FF2B5EF4-FFF2-40B4-BE49-F238E27FC236}">
                <a16:creationId xmlns:a16="http://schemas.microsoft.com/office/drawing/2014/main" id="{83F7B3C2-048D-9345-80E1-03180EE858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7C8C8A-0396-6D4D-9CA9-06A151B81D11}"/>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976497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C558-F53F-7E43-9E10-9181E0ED64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1CB84-646C-CD4F-B5AD-5A2FF99463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48D57-D2B0-6842-A6B1-CB122B5359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E4230-FDE9-1348-837B-120493BBEBBB}"/>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6" name="Footer Placeholder 5">
            <a:extLst>
              <a:ext uri="{FF2B5EF4-FFF2-40B4-BE49-F238E27FC236}">
                <a16:creationId xmlns:a16="http://schemas.microsoft.com/office/drawing/2014/main" id="{DBBB8006-2682-1840-95FE-B2F93C4D9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D61A92-6D16-BB4D-8C6D-89C7111B5C05}"/>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000954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99EB-A038-1A42-9D85-298AACAC18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B4A3F-5721-E74D-97FF-C9F9BE553CA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6D51-BE60-3F4C-944E-D0CA0CD180BF}"/>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5" name="Footer Placeholder 4">
            <a:extLst>
              <a:ext uri="{FF2B5EF4-FFF2-40B4-BE49-F238E27FC236}">
                <a16:creationId xmlns:a16="http://schemas.microsoft.com/office/drawing/2014/main" id="{297143CE-5FA6-194F-837E-74DAFDF39A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EBCC3C-75E1-7B42-BAF4-D88A45361F61}"/>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130852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EC7BE-CD58-0940-A2E0-F8CF69AA4B9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F9A7E-156A-1F4F-9118-B2191EC0A3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0B922-7B64-ED4A-BCEC-D64B7F63685A}"/>
              </a:ext>
            </a:extLst>
          </p:cNvPr>
          <p:cNvSpPr>
            <a:spLocks noGrp="1"/>
          </p:cNvSpPr>
          <p:nvPr>
            <p:ph type="dt" sz="half" idx="10"/>
          </p:nvPr>
        </p:nvSpPr>
        <p:spPr>
          <a:xfrm>
            <a:off x="838200" y="6356350"/>
            <a:ext cx="2743200" cy="365125"/>
          </a:xfrm>
          <a:prstGeom prst="rect">
            <a:avLst/>
          </a:prstGeom>
        </p:spPr>
        <p:txBody>
          <a:bodyPr/>
          <a:lstStyle/>
          <a:p>
            <a:fld id="{94185BAB-D2FF-A44B-9E3D-6AC49E656890}" type="datetimeFigureOut">
              <a:rPr lang="en-US" smtClean="0"/>
              <a:t>4/9/2021</a:t>
            </a:fld>
            <a:endParaRPr lang="en-US"/>
          </a:p>
        </p:txBody>
      </p:sp>
      <p:sp>
        <p:nvSpPr>
          <p:cNvPr id="5" name="Footer Placeholder 4">
            <a:extLst>
              <a:ext uri="{FF2B5EF4-FFF2-40B4-BE49-F238E27FC236}">
                <a16:creationId xmlns:a16="http://schemas.microsoft.com/office/drawing/2014/main" id="{EFDC9D3D-1947-2A4F-A0AE-4381A0606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650693-3E7D-984E-A243-360C254C58D1}"/>
              </a:ext>
            </a:extLst>
          </p:cNvPr>
          <p:cNvSpPr>
            <a:spLocks noGrp="1"/>
          </p:cNvSpPr>
          <p:nvPr>
            <p:ph type="sldNum" sz="quarter" idx="12"/>
          </p:nvPr>
        </p:nvSpPr>
        <p:spPr>
          <a:xfrm>
            <a:off x="8610600" y="6356350"/>
            <a:ext cx="2743200" cy="365125"/>
          </a:xfrm>
          <a:prstGeom prst="rect">
            <a:avLst/>
          </a:prstGeom>
        </p:spPr>
        <p:txBody>
          <a:bodyPr/>
          <a:lstStyle/>
          <a:p>
            <a:fld id="{96C107E4-D07F-184B-8F27-B42425893B6F}" type="slidenum">
              <a:rPr lang="en-US" smtClean="0"/>
              <a:t>‹#›</a:t>
            </a:fld>
            <a:endParaRPr lang="en-US"/>
          </a:p>
        </p:txBody>
      </p:sp>
    </p:spTree>
    <p:extLst>
      <p:ext uri="{BB962C8B-B14F-4D97-AF65-F5344CB8AC3E}">
        <p14:creationId xmlns:p14="http://schemas.microsoft.com/office/powerpoint/2010/main" val="312497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149902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F924F-B3D0-4D5B-9465-DCDE029EBAE4}"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69561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F924F-B3D0-4D5B-9465-DCDE029EBAE4}"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72760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F924F-B3D0-4D5B-9465-DCDE029EBAE4}"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56153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27966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DF924F-B3D0-4D5B-9465-DCDE029EBAE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F0730-FB7E-435D-83E9-D8125CCF455F}" type="slidenum">
              <a:rPr lang="en-US" smtClean="0"/>
              <a:t>‹#›</a:t>
            </a:fld>
            <a:endParaRPr lang="en-US"/>
          </a:p>
        </p:txBody>
      </p:sp>
    </p:spTree>
    <p:extLst>
      <p:ext uri="{BB962C8B-B14F-4D97-AF65-F5344CB8AC3E}">
        <p14:creationId xmlns:p14="http://schemas.microsoft.com/office/powerpoint/2010/main" val="352783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F924F-B3D0-4D5B-9465-DCDE029EBAE4}" type="datetimeFigureOut">
              <a:rPr lang="en-US" smtClean="0"/>
              <a:t>4/9/2021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F0730-FB7E-435D-83E9-D8125CCF455F}" type="slidenum">
              <a:rPr lang="en-US" smtClean="0"/>
              <a:t>‹#›</a:t>
            </a:fld>
            <a:endParaRPr lang="en-US"/>
          </a:p>
        </p:txBody>
      </p:sp>
      <p:pic>
        <p:nvPicPr>
          <p:cNvPr id="7" name="Picture 6">
            <a:extLst>
              <a:ext uri="{FF2B5EF4-FFF2-40B4-BE49-F238E27FC236}">
                <a16:creationId xmlns:a16="http://schemas.microsoft.com/office/drawing/2014/main" id="{15921332-1F35-4E49-AF4D-8E61640272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7386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DC44568D-51C7-A44C-96CE-C0A2DDDF0B4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9629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831841F-B211-DC41-880B-0A36851555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2509948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hyperlink" Target="https://vesselhistory.marad.dot.gov/ShipHistory/Detail/4967"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vesselhistory.marad.dot.gov/ShipHistory/Detail/4967" TargetMode="External"/><Relationship Id="rId2" Type="http://schemas.openxmlformats.org/officeDocument/2006/relationships/hyperlink" Target="https://www.shipbreakingplatform.org/"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mailto:skazan@kazanlaw.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AF78B6-4AFF-4942-86B2-390CAAA9D0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36" y="5497904"/>
            <a:ext cx="12240868" cy="1360096"/>
          </a:xfrm>
          <a:prstGeom prst="rect">
            <a:avLst/>
          </a:prstGeom>
        </p:spPr>
      </p:pic>
      <p:sp>
        <p:nvSpPr>
          <p:cNvPr id="2" name="TextBox 1">
            <a:extLst>
              <a:ext uri="{FF2B5EF4-FFF2-40B4-BE49-F238E27FC236}">
                <a16:creationId xmlns:a16="http://schemas.microsoft.com/office/drawing/2014/main" id="{27187E8C-D517-C54D-9893-6687D7C63277}"/>
              </a:ext>
            </a:extLst>
          </p:cNvPr>
          <p:cNvSpPr txBox="1"/>
          <p:nvPr/>
        </p:nvSpPr>
        <p:spPr>
          <a:xfrm>
            <a:off x="609600" y="695325"/>
            <a:ext cx="70675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7">
            <a:extLst>
              <a:ext uri="{FF2B5EF4-FFF2-40B4-BE49-F238E27FC236}">
                <a16:creationId xmlns:a16="http://schemas.microsoft.com/office/drawing/2014/main" id="{235DFA36-F39C-43CB-9B87-EE02222C2819}"/>
              </a:ext>
            </a:extLst>
          </p:cNvPr>
          <p:cNvSpPr>
            <a:spLocks noGrp="1"/>
          </p:cNvSpPr>
          <p:nvPr>
            <p:ph type="ctrTitle"/>
          </p:nvPr>
        </p:nvSpPr>
        <p:spPr>
          <a:xfrm>
            <a:off x="1524000" y="1122363"/>
            <a:ext cx="9144000" cy="1906587"/>
          </a:xfrm>
        </p:spPr>
        <p:txBody>
          <a:bodyPr/>
          <a:lstStyle/>
          <a:p>
            <a:r>
              <a:rPr lang="en-US" b="1" dirty="0"/>
              <a:t>SHIP-BREAKING:</a:t>
            </a:r>
            <a:br>
              <a:rPr lang="en-US" b="1" dirty="0"/>
            </a:br>
            <a:r>
              <a:rPr lang="en-US" b="1" dirty="0"/>
              <a:t>Creating Accountability</a:t>
            </a:r>
          </a:p>
        </p:txBody>
      </p:sp>
      <p:sp>
        <p:nvSpPr>
          <p:cNvPr id="9" name="Subtitle 8">
            <a:extLst>
              <a:ext uri="{FF2B5EF4-FFF2-40B4-BE49-F238E27FC236}">
                <a16:creationId xmlns:a16="http://schemas.microsoft.com/office/drawing/2014/main" id="{23723F8B-7687-45A2-AC4E-DC35AE5EEA9B}"/>
              </a:ext>
            </a:extLst>
          </p:cNvPr>
          <p:cNvSpPr>
            <a:spLocks noGrp="1"/>
          </p:cNvSpPr>
          <p:nvPr>
            <p:ph type="subTitle" idx="1"/>
          </p:nvPr>
        </p:nvSpPr>
        <p:spPr>
          <a:xfrm>
            <a:off x="1523999" y="3602038"/>
            <a:ext cx="8772525" cy="1017587"/>
          </a:xfrm>
        </p:spPr>
        <p:txBody>
          <a:bodyPr>
            <a:normAutofit/>
          </a:bodyPr>
          <a:lstStyle/>
          <a:p>
            <a:pPr algn="l"/>
            <a:r>
              <a:rPr lang="en-US" sz="2800" b="1" dirty="0"/>
              <a:t>By Steven Kazan, Esq. </a:t>
            </a:r>
          </a:p>
          <a:p>
            <a:pPr algn="l"/>
            <a:r>
              <a:rPr lang="en-US" sz="2000" b="1" dirty="0"/>
              <a:t>Kazan McClain Satterley &amp; Greenwood, a Professional Law Corporation </a:t>
            </a:r>
          </a:p>
          <a:p>
            <a:endParaRPr lang="en-US" dirty="0"/>
          </a:p>
        </p:txBody>
      </p:sp>
    </p:spTree>
    <p:extLst>
      <p:ext uri="{BB962C8B-B14F-4D97-AF65-F5344CB8AC3E}">
        <p14:creationId xmlns:p14="http://schemas.microsoft.com/office/powerpoint/2010/main" val="240925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6BF0-624C-4C73-90A1-F1BC216E6C43}"/>
              </a:ext>
            </a:extLst>
          </p:cNvPr>
          <p:cNvSpPr>
            <a:spLocks noGrp="1"/>
          </p:cNvSpPr>
          <p:nvPr>
            <p:ph type="title"/>
          </p:nvPr>
        </p:nvSpPr>
        <p:spPr>
          <a:xfrm>
            <a:off x="838200" y="365126"/>
            <a:ext cx="10515600" cy="632402"/>
          </a:xfrm>
        </p:spPr>
        <p:txBody>
          <a:bodyPr/>
          <a:lstStyle/>
          <a:p>
            <a:r>
              <a:rPr lang="en-US" sz="3600" b="1" dirty="0"/>
              <a:t>Ship-Breaking: A Toxic Legacy of Western Society</a:t>
            </a:r>
          </a:p>
        </p:txBody>
      </p:sp>
      <p:sp>
        <p:nvSpPr>
          <p:cNvPr id="3" name="Content Placeholder 2">
            <a:extLst>
              <a:ext uri="{FF2B5EF4-FFF2-40B4-BE49-F238E27FC236}">
                <a16:creationId xmlns:a16="http://schemas.microsoft.com/office/drawing/2014/main" id="{4BC19E4C-2EAE-442E-B888-92E44B3448F2}"/>
              </a:ext>
            </a:extLst>
          </p:cNvPr>
          <p:cNvSpPr>
            <a:spLocks noGrp="1"/>
          </p:cNvSpPr>
          <p:nvPr>
            <p:ph idx="1"/>
          </p:nvPr>
        </p:nvSpPr>
        <p:spPr>
          <a:xfrm>
            <a:off x="838200" y="1463040"/>
            <a:ext cx="10515600" cy="5029834"/>
          </a:xfrm>
        </p:spPr>
        <p:txBody>
          <a:bodyPr/>
          <a:lstStyle/>
          <a:p>
            <a:r>
              <a:rPr lang="en-US" sz="3200" dirty="0"/>
              <a:t>The East Asian ship-breaking industry is part of the toxic legacy of Western society, and some local victims may be able to pursue legal claims against American companies and asbestos bankruptcy trusts. </a:t>
            </a:r>
          </a:p>
          <a:p>
            <a:r>
              <a:rPr lang="en-US" sz="3200" dirty="0"/>
              <a:t>Currently there are 18 separate trusts with over 19,000 ships on their approved site list. </a:t>
            </a:r>
          </a:p>
          <a:p>
            <a:r>
              <a:rPr lang="en-US" sz="3200" dirty="0"/>
              <a:t>There are many others potentially responsible.  </a:t>
            </a:r>
          </a:p>
          <a:p>
            <a:r>
              <a:rPr lang="en-US" sz="3200" dirty="0"/>
              <a:t>There are resources available free online and by subscription to trace vessel ownership and to aid in creating accountability. </a:t>
            </a:r>
          </a:p>
          <a:p>
            <a:endParaRPr lang="en-US" dirty="0"/>
          </a:p>
        </p:txBody>
      </p:sp>
    </p:spTree>
    <p:extLst>
      <p:ext uri="{BB962C8B-B14F-4D97-AF65-F5344CB8AC3E}">
        <p14:creationId xmlns:p14="http://schemas.microsoft.com/office/powerpoint/2010/main" val="27386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A141-59BC-4D78-9BF9-09067925F71C}"/>
              </a:ext>
            </a:extLst>
          </p:cNvPr>
          <p:cNvSpPr>
            <a:spLocks noGrp="1"/>
          </p:cNvSpPr>
          <p:nvPr>
            <p:ph type="title"/>
          </p:nvPr>
        </p:nvSpPr>
        <p:spPr>
          <a:xfrm>
            <a:off x="838200" y="365126"/>
            <a:ext cx="10515600" cy="698904"/>
          </a:xfrm>
        </p:spPr>
        <p:txBody>
          <a:bodyPr/>
          <a:lstStyle/>
          <a:p>
            <a:r>
              <a:rPr lang="en-US" b="1" dirty="0"/>
              <a:t>Ship-Breaking: Searching for Solutions</a:t>
            </a:r>
          </a:p>
        </p:txBody>
      </p:sp>
      <p:sp>
        <p:nvSpPr>
          <p:cNvPr id="3" name="Content Placeholder 2">
            <a:extLst>
              <a:ext uri="{FF2B5EF4-FFF2-40B4-BE49-F238E27FC236}">
                <a16:creationId xmlns:a16="http://schemas.microsoft.com/office/drawing/2014/main" id="{2A828EB2-1ED3-4985-802D-962CE5753BC9}"/>
              </a:ext>
            </a:extLst>
          </p:cNvPr>
          <p:cNvSpPr>
            <a:spLocks noGrp="1"/>
          </p:cNvSpPr>
          <p:nvPr>
            <p:ph idx="1"/>
          </p:nvPr>
        </p:nvSpPr>
        <p:spPr>
          <a:xfrm>
            <a:off x="838200" y="1446415"/>
            <a:ext cx="10515600" cy="4730547"/>
          </a:xfrm>
        </p:spPr>
        <p:txBody>
          <a:bodyPr/>
          <a:lstStyle/>
          <a:p>
            <a:r>
              <a:rPr lang="en-US" sz="3200" dirty="0"/>
              <a:t>The NGO Ship breaking platform’s annual reports of the ship recycling industry identify the ships, the flags and the country of ownership.  </a:t>
            </a:r>
          </a:p>
          <a:p>
            <a:r>
              <a:rPr lang="en-US" sz="3200" dirty="0"/>
              <a:t>Additionally, by using ships registries and databases such as Lloyd’s Intelligence </a:t>
            </a:r>
            <a:r>
              <a:rPr lang="en-US" sz="3200" dirty="0" err="1"/>
              <a:t>Seasearcher</a:t>
            </a:r>
            <a:r>
              <a:rPr lang="en-US" sz="3200" dirty="0"/>
              <a:t>, </a:t>
            </a:r>
            <a:r>
              <a:rPr lang="en-US" sz="3200" dirty="0" err="1"/>
              <a:t>Equasis</a:t>
            </a:r>
            <a:r>
              <a:rPr lang="en-US" sz="3200" dirty="0"/>
              <a:t>, and MARAD (Vessels of the Maritime Administration vessel history database), one can often determine where a ship was built and later overhauled and identify the hazardous materials aboard. </a:t>
            </a:r>
          </a:p>
          <a:p>
            <a:r>
              <a:rPr lang="en-US" sz="3200" dirty="0"/>
              <a:t>This allows for a potential remedy for injured workers.</a:t>
            </a:r>
          </a:p>
        </p:txBody>
      </p:sp>
    </p:spTree>
    <p:extLst>
      <p:ext uri="{BB962C8B-B14F-4D97-AF65-F5344CB8AC3E}">
        <p14:creationId xmlns:p14="http://schemas.microsoft.com/office/powerpoint/2010/main" val="141717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659E9-6E04-46F8-8C9B-A725A3FFA4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 y="2127470"/>
            <a:ext cx="12070080" cy="2603060"/>
          </a:xfrm>
          <a:prstGeom prst="rect">
            <a:avLst/>
          </a:prstGeom>
          <a:noFill/>
          <a:ln>
            <a:noFill/>
          </a:ln>
        </p:spPr>
      </p:pic>
      <p:sp>
        <p:nvSpPr>
          <p:cNvPr id="3" name="TextBox 2">
            <a:extLst>
              <a:ext uri="{FF2B5EF4-FFF2-40B4-BE49-F238E27FC236}">
                <a16:creationId xmlns:a16="http://schemas.microsoft.com/office/drawing/2014/main" id="{BBB2E559-6D2C-4D9F-A22C-9D5DBDEBABC2}"/>
              </a:ext>
            </a:extLst>
          </p:cNvPr>
          <p:cNvSpPr txBox="1"/>
          <p:nvPr/>
        </p:nvSpPr>
        <p:spPr>
          <a:xfrm>
            <a:off x="2258291" y="4730530"/>
            <a:ext cx="7675418" cy="369332"/>
          </a:xfrm>
          <a:prstGeom prst="rect">
            <a:avLst/>
          </a:prstGeom>
          <a:noFill/>
        </p:spPr>
        <p:txBody>
          <a:bodyPr wrap="square" rtlCol="0">
            <a:spAutoFit/>
          </a:bodyPr>
          <a:lstStyle/>
          <a:p>
            <a:pPr algn="ctr"/>
            <a:r>
              <a:rPr lang="en-US" dirty="0"/>
              <a:t>Selection of ships scrapped in 2019 from NGO Shipbreaking Platform dataset</a:t>
            </a:r>
          </a:p>
        </p:txBody>
      </p:sp>
      <p:sp>
        <p:nvSpPr>
          <p:cNvPr id="5" name="TextBox 4">
            <a:extLst>
              <a:ext uri="{FF2B5EF4-FFF2-40B4-BE49-F238E27FC236}">
                <a16:creationId xmlns:a16="http://schemas.microsoft.com/office/drawing/2014/main" id="{DD9FEB4E-DCF6-421F-8067-574390429E83}"/>
              </a:ext>
            </a:extLst>
          </p:cNvPr>
          <p:cNvSpPr txBox="1"/>
          <p:nvPr/>
        </p:nvSpPr>
        <p:spPr>
          <a:xfrm>
            <a:off x="3054995" y="344170"/>
            <a:ext cx="9493107" cy="923330"/>
          </a:xfrm>
          <a:prstGeom prst="rect">
            <a:avLst/>
          </a:prstGeom>
          <a:noFill/>
        </p:spPr>
        <p:txBody>
          <a:bodyPr wrap="square" rtlCol="0">
            <a:spAutoFit/>
          </a:bodyPr>
          <a:lstStyle/>
          <a:p>
            <a:r>
              <a:rPr lang="en-US" dirty="0"/>
              <a:t>Combustion Engineering Vessels List </a:t>
            </a:r>
          </a:p>
          <a:p>
            <a:r>
              <a:rPr lang="en-US" dirty="0"/>
              <a:t>http://www.cetrust.org/index.php/documents/</a:t>
            </a:r>
          </a:p>
          <a:p>
            <a:endParaRPr lang="en-US" dirty="0"/>
          </a:p>
        </p:txBody>
      </p:sp>
      <p:sp>
        <p:nvSpPr>
          <p:cNvPr id="8" name="TextBox 7">
            <a:extLst>
              <a:ext uri="{FF2B5EF4-FFF2-40B4-BE49-F238E27FC236}">
                <a16:creationId xmlns:a16="http://schemas.microsoft.com/office/drawing/2014/main" id="{FF80F7D4-A72F-465F-BA07-BEA80FB9951E}"/>
              </a:ext>
            </a:extLst>
          </p:cNvPr>
          <p:cNvSpPr txBox="1"/>
          <p:nvPr/>
        </p:nvSpPr>
        <p:spPr>
          <a:xfrm>
            <a:off x="869134" y="344170"/>
            <a:ext cx="1696976" cy="738664"/>
          </a:xfrm>
          <a:prstGeom prst="rect">
            <a:avLst/>
          </a:prstGeom>
          <a:noFill/>
        </p:spPr>
        <p:txBody>
          <a:bodyPr wrap="square" rtlCol="0">
            <a:spAutoFit/>
          </a:bodyPr>
          <a:lstStyle/>
          <a:p>
            <a:pPr algn="ctr"/>
            <a:r>
              <a:rPr lang="en-US" sz="2400" dirty="0"/>
              <a:t>PETROS</a:t>
            </a:r>
          </a:p>
          <a:p>
            <a:pPr algn="ctr"/>
            <a:endParaRPr lang="en-US" dirty="0"/>
          </a:p>
        </p:txBody>
      </p:sp>
      <p:sp>
        <p:nvSpPr>
          <p:cNvPr id="9" name="Rectangle 8">
            <a:extLst>
              <a:ext uri="{FF2B5EF4-FFF2-40B4-BE49-F238E27FC236}">
                <a16:creationId xmlns:a16="http://schemas.microsoft.com/office/drawing/2014/main" id="{F9029847-69D1-4B42-A6C1-85D29F3BB473}"/>
              </a:ext>
            </a:extLst>
          </p:cNvPr>
          <p:cNvSpPr/>
          <p:nvPr/>
        </p:nvSpPr>
        <p:spPr>
          <a:xfrm>
            <a:off x="3018" y="3159660"/>
            <a:ext cx="12192000" cy="299581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A7AEA-02B0-48BD-BCD9-079FFF303A90}"/>
              </a:ext>
            </a:extLst>
          </p:cNvPr>
          <p:cNvSpPr/>
          <p:nvPr/>
        </p:nvSpPr>
        <p:spPr>
          <a:xfrm>
            <a:off x="0" y="1330859"/>
            <a:ext cx="12192000" cy="16929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383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659E9-6E04-46F8-8C9B-A725A3FFA4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 y="2127470"/>
            <a:ext cx="12070080" cy="2603060"/>
          </a:xfrm>
          <a:prstGeom prst="rect">
            <a:avLst/>
          </a:prstGeom>
          <a:noFill/>
          <a:ln>
            <a:noFill/>
          </a:ln>
        </p:spPr>
      </p:pic>
      <p:sp>
        <p:nvSpPr>
          <p:cNvPr id="3" name="TextBox 2">
            <a:extLst>
              <a:ext uri="{FF2B5EF4-FFF2-40B4-BE49-F238E27FC236}">
                <a16:creationId xmlns:a16="http://schemas.microsoft.com/office/drawing/2014/main" id="{BBB2E559-6D2C-4D9F-A22C-9D5DBDEBABC2}"/>
              </a:ext>
            </a:extLst>
          </p:cNvPr>
          <p:cNvSpPr txBox="1"/>
          <p:nvPr/>
        </p:nvSpPr>
        <p:spPr>
          <a:xfrm>
            <a:off x="2258291" y="4730530"/>
            <a:ext cx="7675418" cy="369332"/>
          </a:xfrm>
          <a:prstGeom prst="rect">
            <a:avLst/>
          </a:prstGeom>
          <a:noFill/>
        </p:spPr>
        <p:txBody>
          <a:bodyPr wrap="square" rtlCol="0">
            <a:spAutoFit/>
          </a:bodyPr>
          <a:lstStyle/>
          <a:p>
            <a:pPr algn="ctr"/>
            <a:r>
              <a:rPr lang="en-US" dirty="0"/>
              <a:t>Selection of ships scrapped in 2019 from NGO Shipbreaking Platform dataset</a:t>
            </a:r>
          </a:p>
        </p:txBody>
      </p:sp>
      <p:sp>
        <p:nvSpPr>
          <p:cNvPr id="5" name="TextBox 4">
            <a:extLst>
              <a:ext uri="{FF2B5EF4-FFF2-40B4-BE49-F238E27FC236}">
                <a16:creationId xmlns:a16="http://schemas.microsoft.com/office/drawing/2014/main" id="{DD9FEB4E-DCF6-421F-8067-574390429E83}"/>
              </a:ext>
            </a:extLst>
          </p:cNvPr>
          <p:cNvSpPr txBox="1"/>
          <p:nvPr/>
        </p:nvSpPr>
        <p:spPr>
          <a:xfrm>
            <a:off x="3054995" y="344170"/>
            <a:ext cx="8696403" cy="923330"/>
          </a:xfrm>
          <a:prstGeom prst="rect">
            <a:avLst/>
          </a:prstGeom>
          <a:noFill/>
        </p:spPr>
        <p:txBody>
          <a:bodyPr wrap="square" rtlCol="0">
            <a:spAutoFit/>
          </a:bodyPr>
          <a:lstStyle/>
          <a:p>
            <a:r>
              <a:rPr lang="en-US" dirty="0"/>
              <a:t>Babcock and Wilcox Site List </a:t>
            </a:r>
          </a:p>
          <a:p>
            <a:r>
              <a:rPr lang="en-US" dirty="0"/>
              <a:t>http://www.bwasbestostrust.com/resources/documents/</a:t>
            </a:r>
          </a:p>
          <a:p>
            <a:endParaRPr lang="en-US" dirty="0"/>
          </a:p>
        </p:txBody>
      </p:sp>
      <p:sp>
        <p:nvSpPr>
          <p:cNvPr id="8" name="TextBox 7">
            <a:extLst>
              <a:ext uri="{FF2B5EF4-FFF2-40B4-BE49-F238E27FC236}">
                <a16:creationId xmlns:a16="http://schemas.microsoft.com/office/drawing/2014/main" id="{FF80F7D4-A72F-465F-BA07-BEA80FB9951E}"/>
              </a:ext>
            </a:extLst>
          </p:cNvPr>
          <p:cNvSpPr txBox="1"/>
          <p:nvPr/>
        </p:nvSpPr>
        <p:spPr>
          <a:xfrm>
            <a:off x="440602" y="344170"/>
            <a:ext cx="2125508" cy="738664"/>
          </a:xfrm>
          <a:prstGeom prst="rect">
            <a:avLst/>
          </a:prstGeom>
          <a:noFill/>
        </p:spPr>
        <p:txBody>
          <a:bodyPr wrap="square" rtlCol="0">
            <a:spAutoFit/>
          </a:bodyPr>
          <a:lstStyle/>
          <a:p>
            <a:pPr algn="ctr"/>
            <a:r>
              <a:rPr lang="en-US" sz="2400" dirty="0"/>
              <a:t>KOREA, THORN</a:t>
            </a:r>
          </a:p>
          <a:p>
            <a:pPr algn="ctr"/>
            <a:endParaRPr lang="en-US" dirty="0"/>
          </a:p>
        </p:txBody>
      </p:sp>
      <p:sp>
        <p:nvSpPr>
          <p:cNvPr id="9" name="Rectangle 8">
            <a:extLst>
              <a:ext uri="{FF2B5EF4-FFF2-40B4-BE49-F238E27FC236}">
                <a16:creationId xmlns:a16="http://schemas.microsoft.com/office/drawing/2014/main" id="{F9029847-69D1-4B42-A6C1-85D29F3BB473}"/>
              </a:ext>
            </a:extLst>
          </p:cNvPr>
          <p:cNvSpPr/>
          <p:nvPr/>
        </p:nvSpPr>
        <p:spPr>
          <a:xfrm>
            <a:off x="0" y="4427586"/>
            <a:ext cx="12192000" cy="299581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A7AEA-02B0-48BD-BCD9-079FFF303A90}"/>
              </a:ext>
            </a:extLst>
          </p:cNvPr>
          <p:cNvSpPr/>
          <p:nvPr/>
        </p:nvSpPr>
        <p:spPr>
          <a:xfrm>
            <a:off x="0" y="2175157"/>
            <a:ext cx="12192000" cy="173081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8EBDE4-4585-49D2-9819-18CA6B2433C8}"/>
              </a:ext>
            </a:extLst>
          </p:cNvPr>
          <p:cNvPicPr>
            <a:picLocks noChangeAspect="1"/>
          </p:cNvPicPr>
          <p:nvPr/>
        </p:nvPicPr>
        <p:blipFill>
          <a:blip r:embed="rId3"/>
          <a:stretch>
            <a:fillRect/>
          </a:stretch>
        </p:blipFill>
        <p:spPr>
          <a:xfrm>
            <a:off x="0" y="4042214"/>
            <a:ext cx="12192000" cy="249129"/>
          </a:xfrm>
          <a:prstGeom prst="rect">
            <a:avLst/>
          </a:prstGeom>
        </p:spPr>
      </p:pic>
    </p:spTree>
    <p:extLst>
      <p:ext uri="{BB962C8B-B14F-4D97-AF65-F5344CB8AC3E}">
        <p14:creationId xmlns:p14="http://schemas.microsoft.com/office/powerpoint/2010/main" val="19585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60E3-4A5A-4E44-AA85-41C970C8A069}"/>
              </a:ext>
            </a:extLst>
          </p:cNvPr>
          <p:cNvSpPr>
            <a:spLocks noGrp="1"/>
          </p:cNvSpPr>
          <p:nvPr>
            <p:ph type="title"/>
          </p:nvPr>
        </p:nvSpPr>
        <p:spPr/>
        <p:txBody>
          <a:bodyPr/>
          <a:lstStyle/>
          <a:p>
            <a:r>
              <a:rPr lang="en-US" b="1" dirty="0"/>
              <a:t>Ship-Breaking: Searching for Solutions</a:t>
            </a:r>
          </a:p>
        </p:txBody>
      </p:sp>
      <p:sp>
        <p:nvSpPr>
          <p:cNvPr id="3" name="Content Placeholder 2">
            <a:extLst>
              <a:ext uri="{FF2B5EF4-FFF2-40B4-BE49-F238E27FC236}">
                <a16:creationId xmlns:a16="http://schemas.microsoft.com/office/drawing/2014/main" id="{A7190ECD-9C13-49B6-834F-8A78B594AEAB}"/>
              </a:ext>
            </a:extLst>
          </p:cNvPr>
          <p:cNvSpPr>
            <a:spLocks noGrp="1"/>
          </p:cNvSpPr>
          <p:nvPr>
            <p:ph idx="1"/>
          </p:nvPr>
        </p:nvSpPr>
        <p:spPr/>
        <p:txBody>
          <a:bodyPr/>
          <a:lstStyle/>
          <a:p>
            <a:r>
              <a:rPr lang="en-US" sz="3200" dirty="0"/>
              <a:t>The MARAD database includes information on the 12,000 vessels of the American National Defense Reserve Fleet, including information on vessel history and ownership, operation, sales and name changes.</a:t>
            </a:r>
          </a:p>
          <a:p>
            <a:pPr marL="0" indent="0">
              <a:buNone/>
            </a:pPr>
            <a:endParaRPr lang="en-US" sz="3200" dirty="0"/>
          </a:p>
          <a:p>
            <a:r>
              <a:rPr lang="en-US" sz="3200" dirty="0"/>
              <a:t>Using the USS Tyrrell as an example, we can easily trace the history of the vessel from construction through its disposal in 1967 using MARAD status cards.</a:t>
            </a:r>
            <a:r>
              <a:rPr lang="en-US" sz="3200" baseline="30000" dirty="0"/>
              <a:t>6</a:t>
            </a:r>
          </a:p>
          <a:p>
            <a:endParaRPr lang="en-US" dirty="0"/>
          </a:p>
        </p:txBody>
      </p:sp>
      <p:sp>
        <p:nvSpPr>
          <p:cNvPr id="4" name="TextBox 3">
            <a:extLst>
              <a:ext uri="{FF2B5EF4-FFF2-40B4-BE49-F238E27FC236}">
                <a16:creationId xmlns:a16="http://schemas.microsoft.com/office/drawing/2014/main" id="{B3C36A36-1B31-4BF5-B03B-68FFB3C445C2}"/>
              </a:ext>
            </a:extLst>
          </p:cNvPr>
          <p:cNvSpPr txBox="1"/>
          <p:nvPr/>
        </p:nvSpPr>
        <p:spPr>
          <a:xfrm>
            <a:off x="0" y="6467302"/>
            <a:ext cx="12192000" cy="369332"/>
          </a:xfrm>
          <a:prstGeom prst="rect">
            <a:avLst/>
          </a:prstGeom>
          <a:noFill/>
        </p:spPr>
        <p:txBody>
          <a:bodyPr wrap="square" rtlCol="0">
            <a:spAutoFit/>
          </a:bodyPr>
          <a:lstStyle/>
          <a:p>
            <a:pPr algn="ctr"/>
            <a:r>
              <a:rPr lang="en-US" dirty="0"/>
              <a:t>6.  </a:t>
            </a:r>
            <a:r>
              <a:rPr lang="en-US" u="sng" dirty="0">
                <a:hlinkClick r:id="rId2"/>
              </a:rPr>
              <a:t>https://vesselhistory.marad.dot.gov/ShipHistory/Detail/4967</a:t>
            </a:r>
            <a:r>
              <a:rPr lang="en-US" dirty="0"/>
              <a:t>  accessed 3/1/2020</a:t>
            </a:r>
          </a:p>
        </p:txBody>
      </p:sp>
    </p:spTree>
    <p:extLst>
      <p:ext uri="{BB962C8B-B14F-4D97-AF65-F5344CB8AC3E}">
        <p14:creationId xmlns:p14="http://schemas.microsoft.com/office/powerpoint/2010/main" val="96908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EA3B4-FB11-44B4-9581-FC25F8122234}"/>
              </a:ext>
            </a:extLst>
          </p:cNvPr>
          <p:cNvSpPr>
            <a:spLocks noGrp="1"/>
          </p:cNvSpPr>
          <p:nvPr>
            <p:ph idx="1"/>
          </p:nvPr>
        </p:nvSpPr>
        <p:spPr>
          <a:xfrm>
            <a:off x="838200" y="3790603"/>
            <a:ext cx="10515600" cy="2676699"/>
          </a:xfrm>
        </p:spPr>
        <p:txBody>
          <a:bodyPr/>
          <a:lstStyle/>
          <a:p>
            <a:r>
              <a:rPr lang="en-US" sz="2600" dirty="0"/>
              <a:t>The Tyrrell’s potential sources of asbestos exposure include its insulation and its Foster Wheeler header-type boilers.  </a:t>
            </a:r>
          </a:p>
          <a:p>
            <a:r>
              <a:rPr lang="en-US" sz="2600" dirty="0"/>
              <a:t>When the dismantlers of the Tyrrell get sick, they may have legal recourse against these companies or their bankruptcy trusts, years after the vessel was scrapped.  </a:t>
            </a:r>
          </a:p>
          <a:p>
            <a:r>
              <a:rPr lang="en-US" sz="2600" dirty="0"/>
              <a:t>The Halliburton DII trust covers those who served on the Tyrrell.</a:t>
            </a:r>
          </a:p>
        </p:txBody>
      </p:sp>
      <p:pic>
        <p:nvPicPr>
          <p:cNvPr id="4" name="Picture 3">
            <a:extLst>
              <a:ext uri="{FF2B5EF4-FFF2-40B4-BE49-F238E27FC236}">
                <a16:creationId xmlns:a16="http://schemas.microsoft.com/office/drawing/2014/main" id="{06DB06AC-ADDC-43C0-ACAC-FF7720558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83" y="219018"/>
            <a:ext cx="5196010" cy="3474720"/>
          </a:xfrm>
          <a:prstGeom prst="rect">
            <a:avLst/>
          </a:prstGeom>
          <a:noFill/>
          <a:ln>
            <a:noFill/>
          </a:ln>
        </p:spPr>
      </p:pic>
      <p:pic>
        <p:nvPicPr>
          <p:cNvPr id="5" name="Picture 4">
            <a:extLst>
              <a:ext uri="{FF2B5EF4-FFF2-40B4-BE49-F238E27FC236}">
                <a16:creationId xmlns:a16="http://schemas.microsoft.com/office/drawing/2014/main" id="{94F54268-D538-4FD3-A008-03FA1C0FB7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393" y="219018"/>
            <a:ext cx="6490729" cy="3383280"/>
          </a:xfrm>
          <a:prstGeom prst="rect">
            <a:avLst/>
          </a:prstGeom>
          <a:noFill/>
          <a:ln>
            <a:noFill/>
          </a:ln>
        </p:spPr>
      </p:pic>
      <p:sp>
        <p:nvSpPr>
          <p:cNvPr id="6" name="Rectangle: Rounded Corners 5">
            <a:extLst>
              <a:ext uri="{FF2B5EF4-FFF2-40B4-BE49-F238E27FC236}">
                <a16:creationId xmlns:a16="http://schemas.microsoft.com/office/drawing/2014/main" id="{77E9C8CA-A552-4F72-B427-2C7BE45CE5D0}"/>
              </a:ext>
            </a:extLst>
          </p:cNvPr>
          <p:cNvSpPr/>
          <p:nvPr/>
        </p:nvSpPr>
        <p:spPr>
          <a:xfrm>
            <a:off x="715617" y="572494"/>
            <a:ext cx="1025719" cy="1987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CFCF819-1636-42FB-A0B0-A7C9F9AC2D49}"/>
              </a:ext>
            </a:extLst>
          </p:cNvPr>
          <p:cNvSpPr/>
          <p:nvPr/>
        </p:nvSpPr>
        <p:spPr>
          <a:xfrm>
            <a:off x="1192696" y="959582"/>
            <a:ext cx="2711395" cy="1987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C26DAF4-E846-4677-B6C8-14DD520B8DBC}"/>
              </a:ext>
            </a:extLst>
          </p:cNvPr>
          <p:cNvSpPr/>
          <p:nvPr/>
        </p:nvSpPr>
        <p:spPr>
          <a:xfrm>
            <a:off x="1122459" y="2569597"/>
            <a:ext cx="1994452" cy="3167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7DA7334-0BEF-498C-BAFD-D1AF39DF477F}"/>
              </a:ext>
            </a:extLst>
          </p:cNvPr>
          <p:cNvSpPr/>
          <p:nvPr/>
        </p:nvSpPr>
        <p:spPr>
          <a:xfrm>
            <a:off x="1330892" y="2956685"/>
            <a:ext cx="1786019" cy="31672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2ABC282-5816-496E-8414-DB9FA5211A3D}"/>
              </a:ext>
            </a:extLst>
          </p:cNvPr>
          <p:cNvSpPr/>
          <p:nvPr/>
        </p:nvSpPr>
        <p:spPr>
          <a:xfrm>
            <a:off x="1330892" y="3343773"/>
            <a:ext cx="1420259" cy="1987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4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anim calcmode="lin" valueType="num">
                                      <p:cBhvr>
                                        <p:cTn id="23" dur="1500" fill="hold"/>
                                        <p:tgtEl>
                                          <p:spTgt spid="9"/>
                                        </p:tgtEl>
                                        <p:attrNameLst>
                                          <p:attrName>ppt_x</p:attrName>
                                        </p:attrNameLst>
                                      </p:cBhvr>
                                      <p:tavLst>
                                        <p:tav tm="0">
                                          <p:val>
                                            <p:strVal val="#ppt_x"/>
                                          </p:val>
                                        </p:tav>
                                        <p:tav tm="100000">
                                          <p:val>
                                            <p:strVal val="#ppt_x"/>
                                          </p:val>
                                        </p:tav>
                                      </p:tavLst>
                                    </p:anim>
                                    <p:anim calcmode="lin" valueType="num">
                                      <p:cBhvr>
                                        <p:cTn id="24"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3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700"/>
                                        <p:tgtEl>
                                          <p:spTgt spid="10"/>
                                        </p:tgtEl>
                                      </p:cBhvr>
                                    </p:animEffect>
                                    <p:anim calcmode="lin" valueType="num">
                                      <p:cBhvr>
                                        <p:cTn id="30" dur="1700" fill="hold"/>
                                        <p:tgtEl>
                                          <p:spTgt spid="10"/>
                                        </p:tgtEl>
                                        <p:attrNameLst>
                                          <p:attrName>ppt_x</p:attrName>
                                        </p:attrNameLst>
                                      </p:cBhvr>
                                      <p:tavLst>
                                        <p:tav tm="0">
                                          <p:val>
                                            <p:strVal val="#ppt_x"/>
                                          </p:val>
                                        </p:tav>
                                        <p:tav tm="100000">
                                          <p:val>
                                            <p:strVal val="#ppt_x"/>
                                          </p:val>
                                        </p:tav>
                                      </p:tavLst>
                                    </p:anim>
                                    <p:anim calcmode="lin" valueType="num">
                                      <p:cBhvr>
                                        <p:cTn id="31" dur="17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3EEBB-B2C9-40DC-B956-E08D4D2ECCDB}"/>
              </a:ext>
            </a:extLst>
          </p:cNvPr>
          <p:cNvSpPr>
            <a:spLocks noGrp="1"/>
          </p:cNvSpPr>
          <p:nvPr>
            <p:ph type="title"/>
          </p:nvPr>
        </p:nvSpPr>
        <p:spPr/>
        <p:txBody>
          <a:bodyPr/>
          <a:lstStyle/>
          <a:p>
            <a:r>
              <a:rPr lang="en-US" dirty="0"/>
              <a:t>Tyrrell (AKA-80)</a:t>
            </a:r>
          </a:p>
        </p:txBody>
      </p:sp>
      <p:pic>
        <p:nvPicPr>
          <p:cNvPr id="9" name="Content Placeholder 8" descr="A picture containing table&#10;&#10;Description automatically generated">
            <a:extLst>
              <a:ext uri="{FF2B5EF4-FFF2-40B4-BE49-F238E27FC236}">
                <a16:creationId xmlns:a16="http://schemas.microsoft.com/office/drawing/2014/main" id="{2C116682-9CF1-4A44-957A-A71F9B39D5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150374"/>
            <a:ext cx="6280227" cy="4852902"/>
          </a:xfrm>
        </p:spPr>
      </p:pic>
      <p:pic>
        <p:nvPicPr>
          <p:cNvPr id="11" name="Content Placeholder 10" descr="Text, letter&#10;&#10;Description automatically generated">
            <a:extLst>
              <a:ext uri="{FF2B5EF4-FFF2-40B4-BE49-F238E27FC236}">
                <a16:creationId xmlns:a16="http://schemas.microsoft.com/office/drawing/2014/main" id="{9276C10F-D4AB-4E02-896E-02561F15A9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81801" y="0"/>
            <a:ext cx="4773106" cy="6176963"/>
          </a:xfrm>
        </p:spPr>
      </p:pic>
    </p:spTree>
    <p:extLst>
      <p:ext uri="{BB962C8B-B14F-4D97-AF65-F5344CB8AC3E}">
        <p14:creationId xmlns:p14="http://schemas.microsoft.com/office/powerpoint/2010/main" val="124599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38FB0-F32C-409D-8647-2674A23B6771}"/>
              </a:ext>
            </a:extLst>
          </p:cNvPr>
          <p:cNvPicPr>
            <a:picLocks noChangeAspect="1"/>
          </p:cNvPicPr>
          <p:nvPr/>
        </p:nvPicPr>
        <p:blipFill>
          <a:blip r:embed="rId2"/>
          <a:stretch>
            <a:fillRect/>
          </a:stretch>
        </p:blipFill>
        <p:spPr>
          <a:xfrm>
            <a:off x="0" y="638175"/>
            <a:ext cx="6915273" cy="4806115"/>
          </a:xfrm>
          <a:prstGeom prst="rect">
            <a:avLst/>
          </a:prstGeom>
        </p:spPr>
      </p:pic>
      <p:pic>
        <p:nvPicPr>
          <p:cNvPr id="6" name="Picture 5">
            <a:extLst>
              <a:ext uri="{FF2B5EF4-FFF2-40B4-BE49-F238E27FC236}">
                <a16:creationId xmlns:a16="http://schemas.microsoft.com/office/drawing/2014/main" id="{DA964404-1C60-40A9-A927-E098661E0E1C}"/>
              </a:ext>
            </a:extLst>
          </p:cNvPr>
          <p:cNvPicPr>
            <a:picLocks noChangeAspect="1"/>
          </p:cNvPicPr>
          <p:nvPr/>
        </p:nvPicPr>
        <p:blipFill>
          <a:blip r:embed="rId3"/>
          <a:stretch>
            <a:fillRect/>
          </a:stretch>
        </p:blipFill>
        <p:spPr>
          <a:xfrm>
            <a:off x="6991473" y="718385"/>
            <a:ext cx="5116814" cy="4625140"/>
          </a:xfrm>
          <a:prstGeom prst="rect">
            <a:avLst/>
          </a:prstGeom>
        </p:spPr>
      </p:pic>
      <p:sp>
        <p:nvSpPr>
          <p:cNvPr id="4" name="Rectangle: Rounded Corners 3">
            <a:extLst>
              <a:ext uri="{FF2B5EF4-FFF2-40B4-BE49-F238E27FC236}">
                <a16:creationId xmlns:a16="http://schemas.microsoft.com/office/drawing/2014/main" id="{B8D59082-DE84-4E4A-8F0E-16CA26899229}"/>
              </a:ext>
            </a:extLst>
          </p:cNvPr>
          <p:cNvSpPr/>
          <p:nvPr/>
        </p:nvSpPr>
        <p:spPr>
          <a:xfrm>
            <a:off x="7913371" y="3852590"/>
            <a:ext cx="1025719" cy="1987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8D29E2-9F1C-4865-8C56-C80A71A71E65}"/>
              </a:ext>
            </a:extLst>
          </p:cNvPr>
          <p:cNvSpPr/>
          <p:nvPr/>
        </p:nvSpPr>
        <p:spPr>
          <a:xfrm>
            <a:off x="3065929" y="2366681"/>
            <a:ext cx="1207247" cy="17331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43EB482-1AC1-4F97-B25A-E1A2B1C0ED32}"/>
              </a:ext>
            </a:extLst>
          </p:cNvPr>
          <p:cNvSpPr/>
          <p:nvPr/>
        </p:nvSpPr>
        <p:spPr>
          <a:xfrm>
            <a:off x="2055906" y="2616447"/>
            <a:ext cx="848659" cy="1987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E265789-7217-4539-A83C-0516422182AA}"/>
              </a:ext>
            </a:extLst>
          </p:cNvPr>
          <p:cNvSpPr/>
          <p:nvPr/>
        </p:nvSpPr>
        <p:spPr>
          <a:xfrm>
            <a:off x="1272989" y="2484780"/>
            <a:ext cx="286870" cy="17331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50DF-113E-4A43-800D-59FDA074C421}"/>
              </a:ext>
            </a:extLst>
          </p:cNvPr>
          <p:cNvSpPr>
            <a:spLocks noGrp="1"/>
          </p:cNvSpPr>
          <p:nvPr>
            <p:ph type="title"/>
          </p:nvPr>
        </p:nvSpPr>
        <p:spPr>
          <a:xfrm>
            <a:off x="838200" y="365126"/>
            <a:ext cx="10515600" cy="881784"/>
          </a:xfrm>
        </p:spPr>
        <p:txBody>
          <a:bodyPr/>
          <a:lstStyle/>
          <a:p>
            <a:r>
              <a:rPr lang="en-US" b="1" dirty="0"/>
              <a:t>Ship-Breaking: Looking Forward</a:t>
            </a:r>
          </a:p>
        </p:txBody>
      </p:sp>
      <p:sp>
        <p:nvSpPr>
          <p:cNvPr id="3" name="Content Placeholder 2">
            <a:extLst>
              <a:ext uri="{FF2B5EF4-FFF2-40B4-BE49-F238E27FC236}">
                <a16:creationId xmlns:a16="http://schemas.microsoft.com/office/drawing/2014/main" id="{3CA6BB4C-8A55-4A93-B4B3-5A00CD331982}"/>
              </a:ext>
            </a:extLst>
          </p:cNvPr>
          <p:cNvSpPr>
            <a:spLocks noGrp="1"/>
          </p:cNvSpPr>
          <p:nvPr>
            <p:ph idx="1"/>
          </p:nvPr>
        </p:nvSpPr>
        <p:spPr>
          <a:xfrm>
            <a:off x="838200" y="1246908"/>
            <a:ext cx="10515600" cy="5245965"/>
          </a:xfrm>
        </p:spPr>
        <p:txBody>
          <a:bodyPr/>
          <a:lstStyle/>
          <a:p>
            <a:r>
              <a:rPr lang="en-US" sz="2600" dirty="0"/>
              <a:t>New regulations passed in December 2019 seek to limit this toxic trade, banning the EU from exporting its hazardous waste to the developing world.  </a:t>
            </a:r>
          </a:p>
          <a:p>
            <a:r>
              <a:rPr lang="en-US" sz="2600" dirty="0"/>
              <a:t>This growing awareness has come too late for the thousands already exposed to hazardous materials on the beaches of South Asia. Cases of mesothelioma from ship-breaking may not manifest for 40 years.  </a:t>
            </a:r>
          </a:p>
          <a:p>
            <a:r>
              <a:rPr lang="en-US" sz="2600" dirty="0"/>
              <a:t>The ship-breaking communities of India, Bangladesh and Pakistan can take steps to prepare for this, by modifying their local laws to allow for foreign liability.  </a:t>
            </a:r>
          </a:p>
          <a:p>
            <a:r>
              <a:rPr lang="en-US" sz="2600" dirty="0"/>
              <a:t>Our ability to trace the ownership of the ships and the manufacturers of the asbestos containing materials onboard may potentially offer justice to workers and their families facing death from mesothelioma.</a:t>
            </a:r>
          </a:p>
        </p:txBody>
      </p:sp>
    </p:spTree>
    <p:extLst>
      <p:ext uri="{BB962C8B-B14F-4D97-AF65-F5344CB8AC3E}">
        <p14:creationId xmlns:p14="http://schemas.microsoft.com/office/powerpoint/2010/main" val="388487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84B4-2C56-4617-84AD-35F330A1689E}"/>
              </a:ext>
            </a:extLst>
          </p:cNvPr>
          <p:cNvSpPr>
            <a:spLocks noGrp="1"/>
          </p:cNvSpPr>
          <p:nvPr>
            <p:ph type="title"/>
          </p:nvPr>
        </p:nvSpPr>
        <p:spPr>
          <a:xfrm>
            <a:off x="838200" y="365126"/>
            <a:ext cx="10515600" cy="632402"/>
          </a:xfrm>
        </p:spPr>
        <p:txBody>
          <a:bodyPr/>
          <a:lstStyle/>
          <a:p>
            <a:r>
              <a:rPr lang="en-US" b="1" dirty="0"/>
              <a:t>References</a:t>
            </a:r>
          </a:p>
        </p:txBody>
      </p:sp>
      <p:sp>
        <p:nvSpPr>
          <p:cNvPr id="3" name="Content Placeholder 2">
            <a:extLst>
              <a:ext uri="{FF2B5EF4-FFF2-40B4-BE49-F238E27FC236}">
                <a16:creationId xmlns:a16="http://schemas.microsoft.com/office/drawing/2014/main" id="{18B0FADA-9CA1-48B9-9616-04E442DCFE12}"/>
              </a:ext>
            </a:extLst>
          </p:cNvPr>
          <p:cNvSpPr>
            <a:spLocks noGrp="1"/>
          </p:cNvSpPr>
          <p:nvPr>
            <p:ph idx="1"/>
          </p:nvPr>
        </p:nvSpPr>
        <p:spPr>
          <a:xfrm>
            <a:off x="838200" y="1101213"/>
            <a:ext cx="11196484" cy="4463845"/>
          </a:xfrm>
        </p:spPr>
        <p:txBody>
          <a:bodyPr/>
          <a:lstStyle/>
          <a:p>
            <a:pPr marL="514350" indent="-514350">
              <a:buAutoNum type="arabicPeriod"/>
            </a:pPr>
            <a:r>
              <a:rPr lang="en-US" sz="2400" dirty="0"/>
              <a:t>Beckett, William S. "Shipyard workers and asbestos: a persistent and international problem." (2007): 639-641.</a:t>
            </a:r>
          </a:p>
          <a:p>
            <a:pPr marL="514350" indent="-514350">
              <a:buAutoNum type="arabicPeriod"/>
            </a:pPr>
            <a:r>
              <a:rPr lang="en-US" sz="2400" dirty="0">
                <a:hlinkClick r:id="rId2"/>
              </a:rPr>
              <a:t>https://www.shipbreakingplatform.org/</a:t>
            </a:r>
            <a:endParaRPr lang="en-US" sz="2400" dirty="0"/>
          </a:p>
          <a:p>
            <a:pPr marL="514350" indent="-514350">
              <a:buAutoNum type="arabicPeriod"/>
            </a:pPr>
            <a:r>
              <a:rPr lang="en-US" sz="2400" dirty="0"/>
              <a:t>Wu, Wei-</a:t>
            </a:r>
            <a:r>
              <a:rPr lang="en-US" sz="2400" dirty="0" err="1"/>
              <a:t>Te</a:t>
            </a:r>
            <a:r>
              <a:rPr lang="en-US" sz="2400" dirty="0"/>
              <a:t>, et al. "Cancer attributable to asbestos exposure in shipbreaking workers: a matched-cohort study." </a:t>
            </a:r>
            <a:r>
              <a:rPr lang="en-US" sz="2400" dirty="0" err="1"/>
              <a:t>PloS</a:t>
            </a:r>
            <a:r>
              <a:rPr lang="en-US" sz="2400" dirty="0"/>
              <a:t> one 10.7 (2015).</a:t>
            </a:r>
          </a:p>
          <a:p>
            <a:pPr marL="514350" indent="-514350">
              <a:buAutoNum type="arabicPeriod"/>
            </a:pPr>
            <a:r>
              <a:rPr lang="en-US" sz="2400" dirty="0" err="1"/>
              <a:t>Muralidhar</a:t>
            </a:r>
            <a:r>
              <a:rPr lang="en-US" sz="2400" dirty="0"/>
              <a:t>, </a:t>
            </a:r>
            <a:r>
              <a:rPr lang="en-US" sz="2400" dirty="0" err="1"/>
              <a:t>Venkiteswaran</a:t>
            </a:r>
            <a:r>
              <a:rPr lang="en-US" sz="2400" dirty="0"/>
              <a:t>, Md </a:t>
            </a:r>
            <a:r>
              <a:rPr lang="en-US" sz="2400" dirty="0" err="1"/>
              <a:t>Faizul</a:t>
            </a:r>
            <a:r>
              <a:rPr lang="en-US" sz="2400" dirty="0"/>
              <a:t> </a:t>
            </a:r>
            <a:r>
              <a:rPr lang="en-US" sz="2400" dirty="0" err="1"/>
              <a:t>Ahasan</a:t>
            </a:r>
            <a:r>
              <a:rPr lang="en-US" sz="2400" dirty="0"/>
              <a:t>, and </a:t>
            </a:r>
            <a:r>
              <a:rPr lang="en-US" sz="2400" dirty="0" err="1"/>
              <a:t>Ahad</a:t>
            </a:r>
            <a:r>
              <a:rPr lang="en-US" sz="2400" dirty="0"/>
              <a:t> Mahmud Khan. "Case Report: Parenchymal asbestosis due to primary asbestos exposure among ship-breaking workers: report of the first cases from Bangladesh." </a:t>
            </a:r>
            <a:r>
              <a:rPr lang="en-US" sz="2400" dirty="0" err="1"/>
              <a:t>BMJ</a:t>
            </a:r>
            <a:r>
              <a:rPr lang="en-US" sz="2400" dirty="0"/>
              <a:t> Case Reports 2017 (2017).</a:t>
            </a:r>
          </a:p>
          <a:p>
            <a:pPr marL="514350" indent="-514350">
              <a:buAutoNum type="arabicPeriod"/>
            </a:pPr>
            <a:r>
              <a:rPr lang="en-US" sz="2400" dirty="0"/>
              <a:t>Singh, Richa, et al. "Assessment of the future mesothelioma disease burden from past exposure to asbestos in ship recycling yards in India." International Journal of Hygiene and Environmental Health 225 (2020).</a:t>
            </a:r>
          </a:p>
          <a:p>
            <a:pPr marL="514350" indent="-514350">
              <a:buAutoNum type="arabicPeriod"/>
            </a:pPr>
            <a:r>
              <a:rPr lang="en-US" sz="2400" u="sng" dirty="0">
                <a:hlinkClick r:id="rId3"/>
              </a:rPr>
              <a:t>https://vesselhistory.marad.dot.gov/ShipHistory/Detail/4967</a:t>
            </a:r>
            <a:r>
              <a:rPr lang="en-US" sz="2400" dirty="0"/>
              <a:t>  accessed 3/1/2020</a:t>
            </a:r>
          </a:p>
          <a:p>
            <a:pPr marL="0" indent="0">
              <a:buNone/>
            </a:pPr>
            <a:endParaRPr lang="en-US" dirty="0"/>
          </a:p>
        </p:txBody>
      </p:sp>
    </p:spTree>
    <p:extLst>
      <p:ext uri="{BB962C8B-B14F-4D97-AF65-F5344CB8AC3E}">
        <p14:creationId xmlns:p14="http://schemas.microsoft.com/office/powerpoint/2010/main" val="326678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D4640D8-953D-4317-8E8D-F2881EC4051A}"/>
              </a:ext>
            </a:extLst>
          </p:cNvPr>
          <p:cNvSpPr txBox="1"/>
          <p:nvPr/>
        </p:nvSpPr>
        <p:spPr>
          <a:xfrm>
            <a:off x="145773" y="189528"/>
            <a:ext cx="3889775"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Disclosure</a:t>
            </a:r>
          </a:p>
        </p:txBody>
      </p:sp>
      <p:sp>
        <p:nvSpPr>
          <p:cNvPr id="2" name="TextBox 1">
            <a:extLst>
              <a:ext uri="{FF2B5EF4-FFF2-40B4-BE49-F238E27FC236}">
                <a16:creationId xmlns:a16="http://schemas.microsoft.com/office/drawing/2014/main" id="{45C8F35B-1E8A-BE49-97F2-9062068EECE2}"/>
              </a:ext>
            </a:extLst>
          </p:cNvPr>
          <p:cNvSpPr txBox="1"/>
          <p:nvPr/>
        </p:nvSpPr>
        <p:spPr>
          <a:xfrm>
            <a:off x="1166191" y="2385391"/>
            <a:ext cx="9475474" cy="2923877"/>
          </a:xfrm>
          <a:prstGeom prst="rect">
            <a:avLst/>
          </a:prstGeom>
          <a:noFill/>
        </p:spPr>
        <p:txBody>
          <a:bodyPr wrap="square" rtlCol="0">
            <a:spAutoFit/>
          </a:bodyPr>
          <a:lstStyle/>
          <a:p>
            <a:r>
              <a:rPr lang="en-US" sz="2600" b="1" dirty="0"/>
              <a:t>I </a:t>
            </a:r>
            <a:r>
              <a:rPr lang="en-US" sz="2600" b="1"/>
              <a:t>am senior </a:t>
            </a:r>
            <a:r>
              <a:rPr lang="en-US" sz="2600" b="1" dirty="0"/>
              <a:t>partner of Kazan, McClain, Satterley &amp; Greenwood, a Professional Law Corporation, a law firm whose practice focuses on representing patients with mesothelioma, with income entirely derived from asbestos-related industries, their insurers, and related trust funds.</a:t>
            </a:r>
          </a:p>
          <a:p>
            <a:r>
              <a:rPr lang="en-US" sz="2600" b="1" dirty="0"/>
              <a:t> </a:t>
            </a:r>
          </a:p>
          <a:p>
            <a:pPr algn="ctr"/>
            <a:endParaRPr lang="en-CA" sz="2800" dirty="0">
              <a:solidFill>
                <a:srgbClr val="FF0000"/>
              </a:solidFill>
            </a:endParaRPr>
          </a:p>
        </p:txBody>
      </p:sp>
    </p:spTree>
    <p:extLst>
      <p:ext uri="{BB962C8B-B14F-4D97-AF65-F5344CB8AC3E}">
        <p14:creationId xmlns:p14="http://schemas.microsoft.com/office/powerpoint/2010/main" val="36567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A63B-2241-4A60-AD0A-AE6B299127CE}"/>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9AA69E1A-67E3-43C9-A1F6-27929FFD76F5}"/>
              </a:ext>
            </a:extLst>
          </p:cNvPr>
          <p:cNvSpPr>
            <a:spLocks noGrp="1"/>
          </p:cNvSpPr>
          <p:nvPr>
            <p:ph idx="1"/>
          </p:nvPr>
        </p:nvSpPr>
        <p:spPr/>
        <p:txBody>
          <a:bodyPr/>
          <a:lstStyle/>
          <a:p>
            <a:pPr marL="0" indent="0" algn="ctr">
              <a:buNone/>
            </a:pPr>
            <a:r>
              <a:rPr lang="en-US" dirty="0"/>
              <a:t>Please feel free to email the author Steven Kazan at </a:t>
            </a:r>
            <a:r>
              <a:rPr lang="en-US" dirty="0">
                <a:hlinkClick r:id="rId2"/>
              </a:rPr>
              <a:t>skazan@kazanlaw.com</a:t>
            </a:r>
            <a:endParaRPr lang="en-US" dirty="0"/>
          </a:p>
          <a:p>
            <a:endParaRPr lang="en-US" dirty="0"/>
          </a:p>
          <a:p>
            <a:endParaRPr lang="en-US" sz="2400" dirty="0"/>
          </a:p>
          <a:p>
            <a:endParaRPr lang="en-US" dirty="0"/>
          </a:p>
        </p:txBody>
      </p:sp>
      <p:pic>
        <p:nvPicPr>
          <p:cNvPr id="5" name="Picture 4" descr="A picture containing person, wall, person, indoor&#10;&#10;Description automatically generated">
            <a:extLst>
              <a:ext uri="{FF2B5EF4-FFF2-40B4-BE49-F238E27FC236}">
                <a16:creationId xmlns:a16="http://schemas.microsoft.com/office/drawing/2014/main" id="{47B82630-A88E-4D6F-BBB9-2EDB0E78F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732" y="2913699"/>
            <a:ext cx="2594610" cy="2210383"/>
          </a:xfrm>
          <a:prstGeom prst="rect">
            <a:avLst/>
          </a:prstGeom>
        </p:spPr>
      </p:pic>
    </p:spTree>
    <p:extLst>
      <p:ext uri="{BB962C8B-B14F-4D97-AF65-F5344CB8AC3E}">
        <p14:creationId xmlns:p14="http://schemas.microsoft.com/office/powerpoint/2010/main" val="118720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14D491-8433-BB4E-8A0D-16343361D4E8}"/>
              </a:ext>
            </a:extLst>
          </p:cNvPr>
          <p:cNvSpPr txBox="1"/>
          <p:nvPr/>
        </p:nvSpPr>
        <p:spPr>
          <a:xfrm>
            <a:off x="831437" y="2399112"/>
            <a:ext cx="10873047"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Ship-breaking is a practice where ocean-going vessels are run aground onto tidal mudflats and beaches for dismantling.</a:t>
            </a:r>
          </a:p>
          <a:p>
            <a:endParaRPr lang="en-US" sz="3200" dirty="0"/>
          </a:p>
          <a:p>
            <a:pPr marL="457200" indent="-457200">
              <a:buFont typeface="Arial" panose="020B0604020202020204" pitchFamily="34" charset="0"/>
              <a:buChar char="•"/>
            </a:pPr>
            <a:r>
              <a:rPr lang="en-US" sz="3200" dirty="0"/>
              <a:t>90% of the world’s ship-breaking is done in Bangladesh, China, India, Pakistan and Turkey; an unsustainable, environmentally damaging and often deadly industry.</a:t>
            </a:r>
          </a:p>
        </p:txBody>
      </p:sp>
      <p:sp>
        <p:nvSpPr>
          <p:cNvPr id="5" name="TextBox 4">
            <a:extLst>
              <a:ext uri="{FF2B5EF4-FFF2-40B4-BE49-F238E27FC236}">
                <a16:creationId xmlns:a16="http://schemas.microsoft.com/office/drawing/2014/main" id="{B1C261E9-2815-4F68-9005-8C481987C3CB}"/>
              </a:ext>
            </a:extLst>
          </p:cNvPr>
          <p:cNvSpPr txBox="1"/>
          <p:nvPr/>
        </p:nvSpPr>
        <p:spPr>
          <a:xfrm>
            <a:off x="831437" y="315884"/>
            <a:ext cx="6600305" cy="830997"/>
          </a:xfrm>
          <a:prstGeom prst="rect">
            <a:avLst/>
          </a:prstGeom>
          <a:noFill/>
        </p:spPr>
        <p:txBody>
          <a:bodyPr wrap="square" rtlCol="0">
            <a:spAutoFit/>
          </a:bodyPr>
          <a:lstStyle/>
          <a:p>
            <a:r>
              <a:rPr lang="en-US" sz="4800" b="1" dirty="0">
                <a:latin typeface="+mj-lt"/>
              </a:rPr>
              <a:t>What is Ship-Breaking?</a:t>
            </a:r>
          </a:p>
        </p:txBody>
      </p:sp>
    </p:spTree>
    <p:extLst>
      <p:ext uri="{BB962C8B-B14F-4D97-AF65-F5344CB8AC3E}">
        <p14:creationId xmlns:p14="http://schemas.microsoft.com/office/powerpoint/2010/main" val="330284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55B2F-CB7C-41EE-AB79-34938118C081}"/>
              </a:ext>
            </a:extLst>
          </p:cNvPr>
          <p:cNvSpPr>
            <a:spLocks noGrp="1"/>
          </p:cNvSpPr>
          <p:nvPr>
            <p:ph idx="1"/>
          </p:nvPr>
        </p:nvSpPr>
        <p:spPr>
          <a:xfrm>
            <a:off x="1457324" y="1314449"/>
            <a:ext cx="9896475" cy="3515851"/>
          </a:xfrm>
        </p:spPr>
        <p:txBody>
          <a:bodyPr/>
          <a:lstStyle/>
          <a:p>
            <a:pPr marL="0" indent="0" algn="just">
              <a:buNone/>
            </a:pPr>
            <a:r>
              <a:rPr lang="en-US" sz="3200" b="1" dirty="0"/>
              <a:t>“One can speculate that a single batch of asbestos mined in the 1930s could have resulted in plaques and asbestosis in Canadian miners in the 1960s, lung cancer and mesothelioma in US shipyard workers in the 1970s, and in the future, result in lung disease in Indian and Pakistani ship-breakers in the 2010s, and mesothelioma in the 2030s in Indians and Pakistanis exposed currently as children to improperly discarded asbestos waste.”</a:t>
            </a:r>
            <a:r>
              <a:rPr lang="en-US" sz="3200" b="1" baseline="30000" dirty="0"/>
              <a:t>1</a:t>
            </a:r>
          </a:p>
          <a:p>
            <a:pPr marL="0" indent="0">
              <a:buNone/>
            </a:pPr>
            <a:endParaRPr lang="en-US" sz="3600" b="1" baseline="30000" dirty="0"/>
          </a:p>
          <a:p>
            <a:pPr marL="0" indent="0" algn="ctr">
              <a:buNone/>
            </a:pPr>
            <a:r>
              <a:rPr lang="en-US" sz="4400" baseline="30000" dirty="0"/>
              <a:t>This speculation is proving true. </a:t>
            </a:r>
            <a:endParaRPr lang="en-US" sz="3600" baseline="30000" dirty="0"/>
          </a:p>
        </p:txBody>
      </p:sp>
      <p:sp>
        <p:nvSpPr>
          <p:cNvPr id="6" name="TextBox 5">
            <a:extLst>
              <a:ext uri="{FF2B5EF4-FFF2-40B4-BE49-F238E27FC236}">
                <a16:creationId xmlns:a16="http://schemas.microsoft.com/office/drawing/2014/main" id="{8C62AEEA-CE94-4352-8F27-40CCB771F08F}"/>
              </a:ext>
            </a:extLst>
          </p:cNvPr>
          <p:cNvSpPr txBox="1"/>
          <p:nvPr/>
        </p:nvSpPr>
        <p:spPr>
          <a:xfrm>
            <a:off x="0" y="6488668"/>
            <a:ext cx="12192000" cy="369332"/>
          </a:xfrm>
          <a:prstGeom prst="rect">
            <a:avLst/>
          </a:prstGeom>
          <a:noFill/>
        </p:spPr>
        <p:txBody>
          <a:bodyPr wrap="square" rtlCol="0">
            <a:spAutoFit/>
          </a:bodyPr>
          <a:lstStyle/>
          <a:p>
            <a:pPr algn="ctr"/>
            <a:r>
              <a:rPr lang="en-US" dirty="0"/>
              <a:t>1.  Beckett, William S. "Shipyard workers and asbestos: a persistent and international problem." (2007): 639-641.</a:t>
            </a:r>
          </a:p>
        </p:txBody>
      </p:sp>
    </p:spTree>
    <p:extLst>
      <p:ext uri="{BB962C8B-B14F-4D97-AF65-F5344CB8AC3E}">
        <p14:creationId xmlns:p14="http://schemas.microsoft.com/office/powerpoint/2010/main" val="117840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036A-1445-4779-A648-B8B38C12A700}"/>
              </a:ext>
            </a:extLst>
          </p:cNvPr>
          <p:cNvSpPr>
            <a:spLocks noGrp="1"/>
          </p:cNvSpPr>
          <p:nvPr>
            <p:ph type="title"/>
          </p:nvPr>
        </p:nvSpPr>
        <p:spPr>
          <a:xfrm>
            <a:off x="838200" y="1962150"/>
            <a:ext cx="10515600" cy="114300"/>
          </a:xfrm>
        </p:spPr>
        <p:txBody>
          <a:bodyPr>
            <a:normAutofit fontScale="90000"/>
          </a:bodyPr>
          <a:lstStyle/>
          <a:p>
            <a:pPr algn="ctr"/>
            <a:r>
              <a:rPr lang="en-US" sz="2200" b="1" dirty="0"/>
              <a:t>Chittagong Beach Bangladesh Google satellite accessed 3/8/2021</a:t>
            </a:r>
            <a:br>
              <a:rPr lang="en-US" sz="2200" b="1" dirty="0"/>
            </a:br>
            <a:endParaRPr lang="en-US" sz="2200" b="1" dirty="0"/>
          </a:p>
        </p:txBody>
      </p:sp>
      <p:pic>
        <p:nvPicPr>
          <p:cNvPr id="5" name="Content Placeholder 4">
            <a:extLst>
              <a:ext uri="{FF2B5EF4-FFF2-40B4-BE49-F238E27FC236}">
                <a16:creationId xmlns:a16="http://schemas.microsoft.com/office/drawing/2014/main" id="{E950ECE8-9032-4443-B4DE-1D911F570044}"/>
              </a:ext>
            </a:extLst>
          </p:cNvPr>
          <p:cNvPicPr>
            <a:picLocks noGrp="1" noChangeAspect="1"/>
          </p:cNvPicPr>
          <p:nvPr>
            <p:ph sz="half" idx="1"/>
          </p:nvPr>
        </p:nvPicPr>
        <p:blipFill>
          <a:blip r:embed="rId2"/>
          <a:stretch>
            <a:fillRect/>
          </a:stretch>
        </p:blipFill>
        <p:spPr>
          <a:xfrm>
            <a:off x="1015916" y="2466974"/>
            <a:ext cx="4165684" cy="3411597"/>
          </a:xfrm>
          <a:prstGeom prst="rect">
            <a:avLst/>
          </a:prstGeom>
        </p:spPr>
      </p:pic>
      <p:pic>
        <p:nvPicPr>
          <p:cNvPr id="6" name="Content Placeholder 5">
            <a:extLst>
              <a:ext uri="{FF2B5EF4-FFF2-40B4-BE49-F238E27FC236}">
                <a16:creationId xmlns:a16="http://schemas.microsoft.com/office/drawing/2014/main" id="{3F63BEB2-AE1E-4D7B-B2AC-4C4F18A4AFB1}"/>
              </a:ext>
            </a:extLst>
          </p:cNvPr>
          <p:cNvPicPr>
            <a:picLocks noGrp="1" noChangeAspect="1"/>
          </p:cNvPicPr>
          <p:nvPr>
            <p:ph sz="half" idx="2"/>
          </p:nvPr>
        </p:nvPicPr>
        <p:blipFill>
          <a:blip r:embed="rId3"/>
          <a:stretch>
            <a:fillRect/>
          </a:stretch>
        </p:blipFill>
        <p:spPr>
          <a:xfrm>
            <a:off x="5576095" y="2466974"/>
            <a:ext cx="5918741" cy="3324225"/>
          </a:xfrm>
          <a:prstGeom prst="rect">
            <a:avLst/>
          </a:prstGeom>
        </p:spPr>
      </p:pic>
    </p:spTree>
    <p:extLst>
      <p:ext uri="{BB962C8B-B14F-4D97-AF65-F5344CB8AC3E}">
        <p14:creationId xmlns:p14="http://schemas.microsoft.com/office/powerpoint/2010/main" val="365165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2B743-9514-45D3-9767-5887EAA743A6}"/>
              </a:ext>
            </a:extLst>
          </p:cNvPr>
          <p:cNvSpPr>
            <a:spLocks noGrp="1"/>
          </p:cNvSpPr>
          <p:nvPr>
            <p:ph idx="1"/>
          </p:nvPr>
        </p:nvSpPr>
        <p:spPr>
          <a:xfrm>
            <a:off x="838200" y="299258"/>
            <a:ext cx="10515600" cy="6184669"/>
          </a:xfrm>
        </p:spPr>
        <p:txBody>
          <a:bodyPr/>
          <a:lstStyle/>
          <a:p>
            <a:pPr marL="0" indent="0" algn="ctr">
              <a:buNone/>
            </a:pPr>
            <a:r>
              <a:rPr lang="en-US" sz="3200" b="1" dirty="0"/>
              <a:t>The International </a:t>
            </a:r>
            <a:r>
              <a:rPr lang="en-US" sz="3200" b="1" dirty="0" err="1"/>
              <a:t>Labour</a:t>
            </a:r>
            <a:r>
              <a:rPr lang="en-US" sz="3200" b="1" dirty="0"/>
              <a:t> Organization has called ship-breaking one of  “</a:t>
            </a:r>
            <a:r>
              <a:rPr lang="en-US" sz="3200" b="1" i="1" dirty="0"/>
              <a:t>the most dangerous jobs in the world</a:t>
            </a:r>
            <a:r>
              <a:rPr lang="en-US" sz="3200" b="1" dirty="0"/>
              <a:t>”.  </a:t>
            </a:r>
          </a:p>
          <a:p>
            <a:pPr marL="0" indent="0">
              <a:buNone/>
            </a:pPr>
            <a:endParaRPr lang="en-US" sz="1400" dirty="0"/>
          </a:p>
          <a:p>
            <a:r>
              <a:rPr lang="en-US" sz="3000" dirty="0"/>
              <a:t>Since 2009, there have been 6,430 ships beached, with 398 deaths caused by fires, explosions and traumatic injuries caused by falling steel plates.</a:t>
            </a:r>
            <a:r>
              <a:rPr lang="en-US" sz="3000" baseline="30000" dirty="0"/>
              <a:t>2</a:t>
            </a:r>
            <a:r>
              <a:rPr lang="en-US" sz="3000" dirty="0"/>
              <a:t>  </a:t>
            </a:r>
          </a:p>
          <a:p>
            <a:r>
              <a:rPr lang="en-US" sz="3000" dirty="0"/>
              <a:t>These numbers are under-reported, and ignore occupational diseases, including mesothelioma, that may not manifest for up to 40 years.  </a:t>
            </a:r>
          </a:p>
          <a:p>
            <a:r>
              <a:rPr lang="en-US" sz="3000" dirty="0"/>
              <a:t>Decommissioned ships contain carcinogenic and toxic substances, with an average ship containing up to 7 </a:t>
            </a:r>
            <a:r>
              <a:rPr lang="en-US" sz="3000" dirty="0" err="1"/>
              <a:t>tonnes</a:t>
            </a:r>
            <a:r>
              <a:rPr lang="en-US" sz="3000" dirty="0"/>
              <a:t> of asbestos, presenting serious risks to the workers, their families and to the environment.  </a:t>
            </a:r>
          </a:p>
          <a:p>
            <a:pPr marL="0" indent="0">
              <a:buNone/>
            </a:pPr>
            <a:endParaRPr lang="en-US" dirty="0"/>
          </a:p>
        </p:txBody>
      </p:sp>
      <p:sp>
        <p:nvSpPr>
          <p:cNvPr id="4" name="TextBox 3">
            <a:extLst>
              <a:ext uri="{FF2B5EF4-FFF2-40B4-BE49-F238E27FC236}">
                <a16:creationId xmlns:a16="http://schemas.microsoft.com/office/drawing/2014/main" id="{91A2D3DA-E963-437C-8DC7-2BFDCA608C1F}"/>
              </a:ext>
            </a:extLst>
          </p:cNvPr>
          <p:cNvSpPr txBox="1"/>
          <p:nvPr/>
        </p:nvSpPr>
        <p:spPr>
          <a:xfrm>
            <a:off x="0" y="6488668"/>
            <a:ext cx="12192000" cy="338554"/>
          </a:xfrm>
          <a:prstGeom prst="rect">
            <a:avLst/>
          </a:prstGeom>
          <a:noFill/>
        </p:spPr>
        <p:txBody>
          <a:bodyPr wrap="square" rtlCol="0">
            <a:spAutoFit/>
          </a:bodyPr>
          <a:lstStyle/>
          <a:p>
            <a:pPr algn="ctr"/>
            <a:r>
              <a:rPr lang="en-US" sz="1600" dirty="0"/>
              <a:t>2.  https://www.shipbreakingplatform.org/</a:t>
            </a:r>
          </a:p>
        </p:txBody>
      </p:sp>
    </p:spTree>
    <p:extLst>
      <p:ext uri="{BB962C8B-B14F-4D97-AF65-F5344CB8AC3E}">
        <p14:creationId xmlns:p14="http://schemas.microsoft.com/office/powerpoint/2010/main" val="339380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1403DD-B41A-436B-B245-9C64BC74A74C}"/>
              </a:ext>
            </a:extLst>
          </p:cNvPr>
          <p:cNvSpPr>
            <a:spLocks noGrp="1"/>
          </p:cNvSpPr>
          <p:nvPr>
            <p:ph idx="1"/>
          </p:nvPr>
        </p:nvSpPr>
        <p:spPr>
          <a:xfrm>
            <a:off x="838200" y="5100281"/>
            <a:ext cx="10515600" cy="873140"/>
          </a:xfrm>
        </p:spPr>
        <p:txBody>
          <a:bodyPr/>
          <a:lstStyle/>
          <a:p>
            <a:pPr algn="ctr"/>
            <a:r>
              <a:rPr lang="en-US" sz="3200" dirty="0"/>
              <a:t>Studies have found an excess mortality in respiratory cancers among ship-breakers.</a:t>
            </a:r>
            <a:r>
              <a:rPr lang="en-US" sz="3200" baseline="30000" dirty="0"/>
              <a:t>3</a:t>
            </a:r>
          </a:p>
        </p:txBody>
      </p:sp>
      <p:sp>
        <p:nvSpPr>
          <p:cNvPr id="9" name="TextBox 8">
            <a:extLst>
              <a:ext uri="{FF2B5EF4-FFF2-40B4-BE49-F238E27FC236}">
                <a16:creationId xmlns:a16="http://schemas.microsoft.com/office/drawing/2014/main" id="{CAF4BDD8-5268-43E9-B364-876A0C4268C4}"/>
              </a:ext>
            </a:extLst>
          </p:cNvPr>
          <p:cNvSpPr txBox="1"/>
          <p:nvPr/>
        </p:nvSpPr>
        <p:spPr>
          <a:xfrm>
            <a:off x="0" y="6519446"/>
            <a:ext cx="12192000" cy="338554"/>
          </a:xfrm>
          <a:prstGeom prst="rect">
            <a:avLst/>
          </a:prstGeom>
          <a:noFill/>
        </p:spPr>
        <p:txBody>
          <a:bodyPr wrap="square" rtlCol="0">
            <a:spAutoFit/>
          </a:bodyPr>
          <a:lstStyle/>
          <a:p>
            <a:pPr algn="ctr"/>
            <a:r>
              <a:rPr lang="en-US" sz="1600" dirty="0"/>
              <a:t>3.  Wu, Wei-</a:t>
            </a:r>
            <a:r>
              <a:rPr lang="en-US" sz="1600" dirty="0" err="1"/>
              <a:t>Te</a:t>
            </a:r>
            <a:r>
              <a:rPr lang="en-US" sz="1600" dirty="0"/>
              <a:t>, et al. "Cancer attributable to asbestos exposure in shipbreaking workers: a matched-cohort study." </a:t>
            </a:r>
            <a:r>
              <a:rPr lang="en-US" sz="1600" dirty="0" err="1"/>
              <a:t>PloS</a:t>
            </a:r>
            <a:r>
              <a:rPr lang="en-US" sz="1600" dirty="0"/>
              <a:t> one 10.7 (2015).</a:t>
            </a:r>
          </a:p>
        </p:txBody>
      </p:sp>
      <p:sp>
        <p:nvSpPr>
          <p:cNvPr id="4" name="TextBox 3">
            <a:extLst>
              <a:ext uri="{FF2B5EF4-FFF2-40B4-BE49-F238E27FC236}">
                <a16:creationId xmlns:a16="http://schemas.microsoft.com/office/drawing/2014/main" id="{74DF4967-0E69-498E-B56B-223F4AF3C4BF}"/>
              </a:ext>
            </a:extLst>
          </p:cNvPr>
          <p:cNvSpPr txBox="1"/>
          <p:nvPr/>
        </p:nvSpPr>
        <p:spPr>
          <a:xfrm>
            <a:off x="1038922" y="518725"/>
            <a:ext cx="10114156" cy="4308544"/>
          </a:xfrm>
          <a:prstGeom prst="rect">
            <a:avLst/>
          </a:prstGeom>
          <a:noFill/>
        </p:spPr>
        <p:txBody>
          <a:bodyPr wrap="square" rtlCol="0">
            <a:spAutoFit/>
          </a:bodyPr>
          <a:lstStyle/>
          <a:p>
            <a:r>
              <a:rPr lang="en-US" sz="2400" b="1" dirty="0"/>
              <a:t>Where is asbestos found on a ship?</a:t>
            </a:r>
            <a:r>
              <a:rPr lang="en-US" dirty="0"/>
              <a:t>		</a:t>
            </a:r>
          </a:p>
          <a:p>
            <a:r>
              <a:rPr lang="en-US" dirty="0"/>
              <a:t>		</a:t>
            </a:r>
          </a:p>
          <a:p>
            <a:r>
              <a:rPr lang="en-US" dirty="0"/>
              <a:t>Asbestos is found on ships in many types of materials, including, but not limited to:		</a:t>
            </a:r>
          </a:p>
          <a:p>
            <a:r>
              <a:rPr lang="en-US" dirty="0"/>
              <a:t>		</a:t>
            </a:r>
          </a:p>
          <a:p>
            <a:r>
              <a:rPr lang="en-US" dirty="0"/>
              <a:t>• Bulkhead and pipe thermal insulation		• Molded plastic products (e.g. switch</a:t>
            </a:r>
          </a:p>
          <a:p>
            <a:r>
              <a:rPr lang="en-US" dirty="0"/>
              <a:t>• Bulkhead fire shields/fireproofing		   handles, clutch facings)</a:t>
            </a:r>
          </a:p>
          <a:p>
            <a:r>
              <a:rPr lang="en-US" dirty="0"/>
              <a:t>• Uptake space insulation				• Sealing putty</a:t>
            </a:r>
          </a:p>
          <a:p>
            <a:r>
              <a:rPr lang="en-US" dirty="0"/>
              <a:t>• Exhaust duct insulation				• Packing in shafts and valves</a:t>
            </a:r>
          </a:p>
          <a:p>
            <a:r>
              <a:rPr lang="en-US" dirty="0"/>
              <a:t>• Electrical cable materials				• Packing in electrical bulkhead penetrations</a:t>
            </a:r>
          </a:p>
          <a:p>
            <a:r>
              <a:rPr lang="en-US" dirty="0"/>
              <a:t>• Brake linings							• Asbestos arc chutes in circuit breakers</a:t>
            </a:r>
          </a:p>
          <a:p>
            <a:r>
              <a:rPr lang="en-US" dirty="0"/>
              <a:t>• Floor tiles and deck underlay			• Pipe hanger inserts</a:t>
            </a:r>
          </a:p>
          <a:p>
            <a:r>
              <a:rPr lang="en-US" dirty="0"/>
              <a:t>• Steam, water, and vent flange gaskets		• Weld shop protectors and burn covers,</a:t>
            </a:r>
          </a:p>
          <a:p>
            <a:r>
              <a:rPr lang="en-US" dirty="0"/>
              <a:t>• Adhesives and adhesive-like glues 		   blankets, and any fire fighting clothing or </a:t>
            </a:r>
          </a:p>
          <a:p>
            <a:r>
              <a:rPr lang="en-US" dirty="0"/>
              <a:t>   (e.g., mastics) and fillers		  		   equipment</a:t>
            </a:r>
          </a:p>
          <a:p>
            <a:r>
              <a:rPr lang="en-US" dirty="0"/>
              <a:t>• Sound damping						• Any other type of thermal insulating material</a:t>
            </a:r>
          </a:p>
        </p:txBody>
      </p:sp>
    </p:spTree>
    <p:extLst>
      <p:ext uri="{BB962C8B-B14F-4D97-AF65-F5344CB8AC3E}">
        <p14:creationId xmlns:p14="http://schemas.microsoft.com/office/powerpoint/2010/main" val="300056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E0C78-4B5B-4FC3-A0E6-957EC0A775F8}"/>
              </a:ext>
            </a:extLst>
          </p:cNvPr>
          <p:cNvSpPr>
            <a:spLocks noGrp="1"/>
          </p:cNvSpPr>
          <p:nvPr>
            <p:ph idx="1"/>
          </p:nvPr>
        </p:nvSpPr>
        <p:spPr>
          <a:xfrm>
            <a:off x="954578" y="5487972"/>
            <a:ext cx="10515600" cy="452062"/>
          </a:xfrm>
        </p:spPr>
        <p:txBody>
          <a:bodyPr/>
          <a:lstStyle/>
          <a:p>
            <a:pPr algn="ctr"/>
            <a:r>
              <a:rPr lang="en-US" sz="3200" dirty="0" err="1"/>
              <a:t>Muralidhar</a:t>
            </a:r>
            <a:r>
              <a:rPr lang="en-US" sz="3200" dirty="0"/>
              <a:t> found asbestosis in 35% of ship-breakers.</a:t>
            </a:r>
            <a:r>
              <a:rPr lang="en-US" sz="3200" baseline="30000" dirty="0"/>
              <a:t>4</a:t>
            </a:r>
          </a:p>
        </p:txBody>
      </p:sp>
      <p:sp>
        <p:nvSpPr>
          <p:cNvPr id="7" name="TextBox 6">
            <a:extLst>
              <a:ext uri="{FF2B5EF4-FFF2-40B4-BE49-F238E27FC236}">
                <a16:creationId xmlns:a16="http://schemas.microsoft.com/office/drawing/2014/main" id="{69A4EC81-7CFF-4023-AF7A-54054DAAE431}"/>
              </a:ext>
            </a:extLst>
          </p:cNvPr>
          <p:cNvSpPr txBox="1"/>
          <p:nvPr/>
        </p:nvSpPr>
        <p:spPr>
          <a:xfrm>
            <a:off x="0" y="6396335"/>
            <a:ext cx="12192000" cy="523220"/>
          </a:xfrm>
          <a:prstGeom prst="rect">
            <a:avLst/>
          </a:prstGeom>
          <a:noFill/>
        </p:spPr>
        <p:txBody>
          <a:bodyPr wrap="square" rtlCol="0">
            <a:spAutoFit/>
          </a:bodyPr>
          <a:lstStyle/>
          <a:p>
            <a:pPr algn="ctr"/>
            <a:r>
              <a:rPr lang="en-US" sz="1400" dirty="0"/>
              <a:t>4. </a:t>
            </a:r>
            <a:r>
              <a:rPr lang="en-US" sz="1400" dirty="0" err="1"/>
              <a:t>Muralidhar</a:t>
            </a:r>
            <a:r>
              <a:rPr lang="en-US" sz="1400" dirty="0"/>
              <a:t>, </a:t>
            </a:r>
            <a:r>
              <a:rPr lang="en-US" sz="1400" dirty="0" err="1"/>
              <a:t>Venkiteswaran</a:t>
            </a:r>
            <a:r>
              <a:rPr lang="en-US" sz="1400" dirty="0"/>
              <a:t>, Md </a:t>
            </a:r>
            <a:r>
              <a:rPr lang="en-US" sz="1400" dirty="0" err="1"/>
              <a:t>Faizul</a:t>
            </a:r>
            <a:r>
              <a:rPr lang="en-US" sz="1400" dirty="0"/>
              <a:t> </a:t>
            </a:r>
            <a:r>
              <a:rPr lang="en-US" sz="1400" dirty="0" err="1"/>
              <a:t>Ahasan</a:t>
            </a:r>
            <a:r>
              <a:rPr lang="en-US" sz="1400" dirty="0"/>
              <a:t>, and </a:t>
            </a:r>
            <a:r>
              <a:rPr lang="en-US" sz="1400" dirty="0" err="1"/>
              <a:t>Ahad</a:t>
            </a:r>
            <a:r>
              <a:rPr lang="en-US" sz="1400" dirty="0"/>
              <a:t> Mahmud Khan. "Case Report: Parenchymal asbestosis due to primary asbestos exposure among ship-breaking workers: report of the first cases from Bangladesh." BMJ Case Reports 2017 (2017).</a:t>
            </a:r>
          </a:p>
        </p:txBody>
      </p:sp>
      <p:pic>
        <p:nvPicPr>
          <p:cNvPr id="12" name="Picture 11">
            <a:extLst>
              <a:ext uri="{FF2B5EF4-FFF2-40B4-BE49-F238E27FC236}">
                <a16:creationId xmlns:a16="http://schemas.microsoft.com/office/drawing/2014/main" id="{28A97012-6E90-467E-A991-8A4B6ECA82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5029" y="309072"/>
            <a:ext cx="7321942" cy="4572000"/>
          </a:xfrm>
          <a:prstGeom prst="rect">
            <a:avLst/>
          </a:prstGeom>
          <a:noFill/>
          <a:ln>
            <a:noFill/>
          </a:ln>
        </p:spPr>
      </p:pic>
      <p:sp>
        <p:nvSpPr>
          <p:cNvPr id="13" name="TextBox 12">
            <a:extLst>
              <a:ext uri="{FF2B5EF4-FFF2-40B4-BE49-F238E27FC236}">
                <a16:creationId xmlns:a16="http://schemas.microsoft.com/office/drawing/2014/main" id="{AB163CAF-D3C3-46EB-8877-A655FD7BA144}"/>
              </a:ext>
            </a:extLst>
          </p:cNvPr>
          <p:cNvSpPr txBox="1"/>
          <p:nvPr/>
        </p:nvSpPr>
        <p:spPr>
          <a:xfrm>
            <a:off x="3607724" y="4881072"/>
            <a:ext cx="5486400" cy="338554"/>
          </a:xfrm>
          <a:prstGeom prst="rect">
            <a:avLst/>
          </a:prstGeom>
          <a:noFill/>
        </p:spPr>
        <p:txBody>
          <a:bodyPr wrap="square" rtlCol="0">
            <a:spAutoFit/>
          </a:bodyPr>
          <a:lstStyle/>
          <a:p>
            <a:pPr algn="ctr"/>
            <a:r>
              <a:rPr lang="en-US" sz="1600"/>
              <a:t>Ship boiler covered with asbestos:  Muralidhar (2017).</a:t>
            </a:r>
          </a:p>
        </p:txBody>
      </p:sp>
    </p:spTree>
    <p:extLst>
      <p:ext uri="{BB962C8B-B14F-4D97-AF65-F5344CB8AC3E}">
        <p14:creationId xmlns:p14="http://schemas.microsoft.com/office/powerpoint/2010/main" val="93863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C9F9-91EB-4EAE-B934-44E6FF63BC02}"/>
              </a:ext>
            </a:extLst>
          </p:cNvPr>
          <p:cNvSpPr>
            <a:spLocks noGrp="1"/>
          </p:cNvSpPr>
          <p:nvPr>
            <p:ph idx="1"/>
          </p:nvPr>
        </p:nvSpPr>
        <p:spPr>
          <a:xfrm>
            <a:off x="838200" y="5369471"/>
            <a:ext cx="10515600" cy="934200"/>
          </a:xfrm>
        </p:spPr>
        <p:txBody>
          <a:bodyPr/>
          <a:lstStyle/>
          <a:p>
            <a:pPr algn="ctr"/>
            <a:r>
              <a:rPr lang="en-US" sz="3200" dirty="0"/>
              <a:t>It has been estimated that 15% of the ship-breaking workforce will eventually develop mesothelioma.</a:t>
            </a:r>
            <a:r>
              <a:rPr lang="en-US" sz="3200" baseline="30000" dirty="0"/>
              <a:t>5</a:t>
            </a:r>
          </a:p>
        </p:txBody>
      </p:sp>
      <p:pic>
        <p:nvPicPr>
          <p:cNvPr id="4" name="Picture 3">
            <a:extLst>
              <a:ext uri="{FF2B5EF4-FFF2-40B4-BE49-F238E27FC236}">
                <a16:creationId xmlns:a16="http://schemas.microsoft.com/office/drawing/2014/main" id="{0865ED88-C006-421A-BDC4-32FE4406F3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580" y="238326"/>
            <a:ext cx="3372918" cy="4832437"/>
          </a:xfrm>
          <a:prstGeom prst="rect">
            <a:avLst/>
          </a:prstGeom>
          <a:noFill/>
          <a:ln>
            <a:noFill/>
          </a:ln>
        </p:spPr>
      </p:pic>
      <p:pic>
        <p:nvPicPr>
          <p:cNvPr id="5" name="Picture 4">
            <a:extLst>
              <a:ext uri="{FF2B5EF4-FFF2-40B4-BE49-F238E27FC236}">
                <a16:creationId xmlns:a16="http://schemas.microsoft.com/office/drawing/2014/main" id="{FF3D9C60-E4B6-43B5-A041-EF76FEE773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893" y="238326"/>
            <a:ext cx="5374527" cy="4237421"/>
          </a:xfrm>
          <a:prstGeom prst="rect">
            <a:avLst/>
          </a:prstGeom>
          <a:noFill/>
          <a:ln>
            <a:noFill/>
          </a:ln>
        </p:spPr>
      </p:pic>
      <p:sp>
        <p:nvSpPr>
          <p:cNvPr id="6" name="TextBox 5">
            <a:extLst>
              <a:ext uri="{FF2B5EF4-FFF2-40B4-BE49-F238E27FC236}">
                <a16:creationId xmlns:a16="http://schemas.microsoft.com/office/drawing/2014/main" id="{A3A46E79-DA03-4C17-886D-4615C30FDB90}"/>
              </a:ext>
            </a:extLst>
          </p:cNvPr>
          <p:cNvSpPr txBox="1"/>
          <p:nvPr/>
        </p:nvSpPr>
        <p:spPr>
          <a:xfrm>
            <a:off x="1580443" y="5000139"/>
            <a:ext cx="2477192" cy="338554"/>
          </a:xfrm>
          <a:prstGeom prst="rect">
            <a:avLst/>
          </a:prstGeom>
          <a:noFill/>
        </p:spPr>
        <p:txBody>
          <a:bodyPr wrap="square" rtlCol="0">
            <a:spAutoFit/>
          </a:bodyPr>
          <a:lstStyle/>
          <a:p>
            <a:pPr algn="ctr"/>
            <a:r>
              <a:rPr lang="en-US" sz="1600" dirty="0"/>
              <a:t>Ad for </a:t>
            </a:r>
            <a:r>
              <a:rPr lang="en-US" sz="1600" dirty="0" err="1"/>
              <a:t>Pabco</a:t>
            </a:r>
            <a:r>
              <a:rPr lang="en-US" sz="1600" dirty="0"/>
              <a:t> Insulation</a:t>
            </a:r>
          </a:p>
        </p:txBody>
      </p:sp>
      <p:sp>
        <p:nvSpPr>
          <p:cNvPr id="7" name="TextBox 6">
            <a:extLst>
              <a:ext uri="{FF2B5EF4-FFF2-40B4-BE49-F238E27FC236}">
                <a16:creationId xmlns:a16="http://schemas.microsoft.com/office/drawing/2014/main" id="{2808F454-8535-4B5A-BC85-1E061DA413A6}"/>
              </a:ext>
            </a:extLst>
          </p:cNvPr>
          <p:cNvSpPr txBox="1"/>
          <p:nvPr/>
        </p:nvSpPr>
        <p:spPr>
          <a:xfrm>
            <a:off x="6460228" y="4429796"/>
            <a:ext cx="3823856" cy="338554"/>
          </a:xfrm>
          <a:prstGeom prst="rect">
            <a:avLst/>
          </a:prstGeom>
          <a:noFill/>
        </p:spPr>
        <p:txBody>
          <a:bodyPr wrap="square" rtlCol="0">
            <a:spAutoFit/>
          </a:bodyPr>
          <a:lstStyle/>
          <a:p>
            <a:pPr algn="ctr"/>
            <a:r>
              <a:rPr lang="en-US" sz="1600" dirty="0"/>
              <a:t>Marine turbine covered with asbestos</a:t>
            </a:r>
          </a:p>
        </p:txBody>
      </p:sp>
      <p:sp>
        <p:nvSpPr>
          <p:cNvPr id="8" name="TextBox 7">
            <a:extLst>
              <a:ext uri="{FF2B5EF4-FFF2-40B4-BE49-F238E27FC236}">
                <a16:creationId xmlns:a16="http://schemas.microsoft.com/office/drawing/2014/main" id="{CC903E81-A43A-426E-82B4-D8F65905A55D}"/>
              </a:ext>
            </a:extLst>
          </p:cNvPr>
          <p:cNvSpPr txBox="1">
            <a:spLocks/>
          </p:cNvSpPr>
          <p:nvPr/>
        </p:nvSpPr>
        <p:spPr>
          <a:xfrm>
            <a:off x="0" y="6450676"/>
            <a:ext cx="12192000" cy="507831"/>
          </a:xfrm>
          <a:prstGeom prst="rect">
            <a:avLst/>
          </a:prstGeom>
          <a:noFill/>
        </p:spPr>
        <p:txBody>
          <a:bodyPr wrap="square" rtlCol="0">
            <a:spAutoFit/>
          </a:bodyPr>
          <a:lstStyle/>
          <a:p>
            <a:pPr algn="ctr"/>
            <a:r>
              <a:rPr lang="en-US" sz="1350" dirty="0"/>
              <a:t>5. Singh, Richa, et al. "Assessment of the future mesothelioma disease burden from past exposure to asbestos in ship recycling yards in India." International Journal of Hygiene and Environmental Health 225 (2020)</a:t>
            </a:r>
          </a:p>
        </p:txBody>
      </p:sp>
    </p:spTree>
    <p:extLst>
      <p:ext uri="{BB962C8B-B14F-4D97-AF65-F5344CB8AC3E}">
        <p14:creationId xmlns:p14="http://schemas.microsoft.com/office/powerpoint/2010/main" val="1091945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2264</TotalTime>
  <Words>1404</Words>
  <Application>Microsoft Office PowerPoint</Application>
  <PresentationFormat>Widescreen</PresentationFormat>
  <Paragraphs>87</Paragraphs>
  <Slides>20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Office Theme</vt:lpstr>
      <vt:lpstr>1_Office Theme</vt:lpstr>
      <vt:lpstr>Custom Design</vt:lpstr>
      <vt:lpstr>SHIP-BREAKING: Creating Accountability</vt:lpstr>
      <vt:lpstr>PowerPoint Presentation</vt:lpstr>
      <vt:lpstr>PowerPoint Presentation</vt:lpstr>
      <vt:lpstr>PowerPoint Presentation</vt:lpstr>
      <vt:lpstr>Chittagong Beach Bangladesh Google satellite accessed 3/8/2021 </vt:lpstr>
      <vt:lpstr>PowerPoint Presentation</vt:lpstr>
      <vt:lpstr>PowerPoint Presentation</vt:lpstr>
      <vt:lpstr>PowerPoint Presentation</vt:lpstr>
      <vt:lpstr>PowerPoint Presentation</vt:lpstr>
      <vt:lpstr>Ship-Breaking: A Toxic Legacy of Western Society</vt:lpstr>
      <vt:lpstr>Ship-Breaking: Searching for Solutions</vt:lpstr>
      <vt:lpstr>PowerPoint Presentation</vt:lpstr>
      <vt:lpstr>PowerPoint Presentation</vt:lpstr>
      <vt:lpstr>Ship-Breaking: Searching for Solutions</vt:lpstr>
      <vt:lpstr>PowerPoint Presentation</vt:lpstr>
      <vt:lpstr>Tyrrell (AKA-80)</vt:lpstr>
      <vt:lpstr>PowerPoint Presentation</vt:lpstr>
      <vt:lpstr>Ship-Breaking: Looking Forward</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Yoo</dc:creator>
  <cp:lastModifiedBy>Heather Ehmke</cp:lastModifiedBy>
  <cp:revision>61</cp:revision>
  <cp:lastPrinted>2021-04-10T01:07:49Z</cp:lastPrinted>
  <dcterms:created xsi:type="dcterms:W3CDTF">2019-12-04T23:28:19Z</dcterms:created>
  <dcterms:modified xsi:type="dcterms:W3CDTF">2021-04-10T01:08:51Z</dcterms:modified>
</cp:coreProperties>
</file>